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4.xml" ContentType="application/vnd.openxmlformats-officedocument.theme+xml"/>
  <Override PartName="/ppt/slideLayouts/slideLayout1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246" r:id="rId5"/>
    <p:sldMasterId id="2147484265" r:id="rId6"/>
    <p:sldMasterId id="2147484284" r:id="rId7"/>
    <p:sldMasterId id="2147484303" r:id="rId8"/>
  </p:sldMasterIdLst>
  <p:notesMasterIdLst>
    <p:notesMasterId r:id="rId44"/>
  </p:notesMasterIdLst>
  <p:handoutMasterIdLst>
    <p:handoutMasterId r:id="rId45"/>
  </p:handoutMasterIdLst>
  <p:sldIdLst>
    <p:sldId id="2076137421" r:id="rId9"/>
    <p:sldId id="4068" r:id="rId10"/>
    <p:sldId id="4090" r:id="rId11"/>
    <p:sldId id="4106" r:id="rId12"/>
    <p:sldId id="4070" r:id="rId13"/>
    <p:sldId id="2076137424" r:id="rId14"/>
    <p:sldId id="2076137420" r:id="rId15"/>
    <p:sldId id="2076137431" r:id="rId16"/>
    <p:sldId id="4112" r:id="rId17"/>
    <p:sldId id="2076137439" r:id="rId18"/>
    <p:sldId id="2076137443" r:id="rId19"/>
    <p:sldId id="2076137434" r:id="rId20"/>
    <p:sldId id="2076137457" r:id="rId21"/>
    <p:sldId id="2076137444" r:id="rId22"/>
    <p:sldId id="2076137417" r:id="rId23"/>
    <p:sldId id="2076137422" r:id="rId24"/>
    <p:sldId id="2076137432" r:id="rId25"/>
    <p:sldId id="2076137445" r:id="rId26"/>
    <p:sldId id="2076137446" r:id="rId27"/>
    <p:sldId id="2076137447" r:id="rId28"/>
    <p:sldId id="2076137448" r:id="rId29"/>
    <p:sldId id="2076137449" r:id="rId30"/>
    <p:sldId id="2076137452" r:id="rId31"/>
    <p:sldId id="2076137453" r:id="rId32"/>
    <p:sldId id="2076137454" r:id="rId33"/>
    <p:sldId id="2076137450" r:id="rId34"/>
    <p:sldId id="2076137451" r:id="rId35"/>
    <p:sldId id="2076137455" r:id="rId36"/>
    <p:sldId id="4114" r:id="rId37"/>
    <p:sldId id="2076137418" r:id="rId38"/>
    <p:sldId id="2076137438" r:id="rId39"/>
    <p:sldId id="2076137441" r:id="rId40"/>
    <p:sldId id="2076137442" r:id="rId41"/>
    <p:sldId id="2076137456" r:id="rId42"/>
    <p:sldId id="412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E7E6E6"/>
    <a:srgbClr val="008376"/>
    <a:srgbClr val="47800A"/>
    <a:srgbClr val="008C95"/>
    <a:srgbClr val="4B912A"/>
    <a:srgbClr val="FDFDFD"/>
    <a:srgbClr val="FF5800"/>
    <a:srgbClr val="FC591F"/>
    <a:srgbClr val="B43C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4F15C1-82A2-4E07-937A-5FCAF85CBEA0}" v="947" dt="2022-04-16T17:54:48.468"/>
    <p1510:client id="{BD6E12F8-CF2E-453E-B50D-23057A047281}" v="2085" vWet="2087" dt="2022-04-16T02:09:41.8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guide orient="horz" pos="2183"/>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4/15/2022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Ideally, we would have interviewed people and created personas which would have guided our design process.</a:t>
            </a:r>
          </a:p>
          <a:p>
            <a:endParaRPr lang="en-US"/>
          </a:p>
          <a:p>
            <a:r>
              <a:rPr lang="en-US"/>
              <a:t>But due to lack of time the design thinking process was based on the Mural we created where we identified the top 3 problems</a:t>
            </a:r>
          </a:p>
          <a:p>
            <a:endParaRPr lang="en-US"/>
          </a:p>
          <a:p>
            <a:r>
              <a:rPr lang="en-US"/>
              <a:t>We came to the conclusion that this is suppose to be a mobile interface, as such we choose Material Design Language and constructed the wireframes in Adobe XD</a:t>
            </a:r>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16</a:t>
            </a:fld>
            <a:endParaRPr lang="en-US"/>
          </a:p>
        </p:txBody>
      </p:sp>
    </p:spTree>
    <p:extLst>
      <p:ext uri="{BB962C8B-B14F-4D97-AF65-F5344CB8AC3E}">
        <p14:creationId xmlns:p14="http://schemas.microsoft.com/office/powerpoint/2010/main" val="269194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25</a:t>
            </a:fld>
            <a:endParaRPr lang="en-US"/>
          </a:p>
        </p:txBody>
      </p:sp>
    </p:spTree>
    <p:extLst>
      <p:ext uri="{BB962C8B-B14F-4D97-AF65-F5344CB8AC3E}">
        <p14:creationId xmlns:p14="http://schemas.microsoft.com/office/powerpoint/2010/main" val="1279814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most important problem we identified was the lack of being able to find where to volunteer, as such we placed small details as well as the ability to apply for a specific location.</a:t>
            </a:r>
          </a:p>
        </p:txBody>
      </p:sp>
      <p:sp>
        <p:nvSpPr>
          <p:cNvPr id="4" name="Slide Number Placeholder 3"/>
          <p:cNvSpPr>
            <a:spLocks noGrp="1"/>
          </p:cNvSpPr>
          <p:nvPr>
            <p:ph type="sldNum" sz="quarter" idx="5"/>
          </p:nvPr>
        </p:nvSpPr>
        <p:spPr/>
        <p:txBody>
          <a:bodyPr/>
          <a:lstStyle/>
          <a:p>
            <a:fld id="{83F17A60-5211-564C-AE51-C5EE6D827C53}" type="slidenum">
              <a:rPr lang="en-US" smtClean="0"/>
              <a:t>26</a:t>
            </a:fld>
            <a:endParaRPr lang="en-US"/>
          </a:p>
        </p:txBody>
      </p:sp>
    </p:spTree>
    <p:extLst>
      <p:ext uri="{BB962C8B-B14F-4D97-AF65-F5344CB8AC3E}">
        <p14:creationId xmlns:p14="http://schemas.microsoft.com/office/powerpoint/2010/main" val="526110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when it came to users frustration for not knowing if a given listing is current or not, or of it its trustworthiness we solved this by facilitating live agents which could be volunteers or officials from listed place, and also brought in user rating and comment section.</a:t>
            </a:r>
          </a:p>
        </p:txBody>
      </p:sp>
      <p:sp>
        <p:nvSpPr>
          <p:cNvPr id="4" name="Slide Number Placeholder 3"/>
          <p:cNvSpPr>
            <a:spLocks noGrp="1"/>
          </p:cNvSpPr>
          <p:nvPr>
            <p:ph type="sldNum" sz="quarter" idx="5"/>
          </p:nvPr>
        </p:nvSpPr>
        <p:spPr/>
        <p:txBody>
          <a:bodyPr/>
          <a:lstStyle/>
          <a:p>
            <a:fld id="{83F17A60-5211-564C-AE51-C5EE6D827C53}" type="slidenum">
              <a:rPr lang="en-US" smtClean="0"/>
              <a:t>27</a:t>
            </a:fld>
            <a:endParaRPr lang="en-US"/>
          </a:p>
        </p:txBody>
      </p:sp>
    </p:spTree>
    <p:extLst>
      <p:ext uri="{BB962C8B-B14F-4D97-AF65-F5344CB8AC3E}">
        <p14:creationId xmlns:p14="http://schemas.microsoft.com/office/powerpoint/2010/main" val="2944548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28</a:t>
            </a:fld>
            <a:endParaRPr lang="en-US"/>
          </a:p>
        </p:txBody>
      </p:sp>
    </p:spTree>
    <p:extLst>
      <p:ext uri="{BB962C8B-B14F-4D97-AF65-F5344CB8AC3E}">
        <p14:creationId xmlns:p14="http://schemas.microsoft.com/office/powerpoint/2010/main" val="2836319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design world nothing flies from the sky, so you start with a very rough sketch and then you iterate on it</a:t>
            </a:r>
          </a:p>
        </p:txBody>
      </p:sp>
      <p:sp>
        <p:nvSpPr>
          <p:cNvPr id="4" name="Slide Number Placeholder 3"/>
          <p:cNvSpPr>
            <a:spLocks noGrp="1"/>
          </p:cNvSpPr>
          <p:nvPr>
            <p:ph type="sldNum" sz="quarter" idx="5"/>
          </p:nvPr>
        </p:nvSpPr>
        <p:spPr/>
        <p:txBody>
          <a:bodyPr/>
          <a:lstStyle/>
          <a:p>
            <a:fld id="{83F17A60-5211-564C-AE51-C5EE6D827C53}" type="slidenum">
              <a:rPr lang="en-US" smtClean="0"/>
              <a:t>17</a:t>
            </a:fld>
            <a:endParaRPr lang="en-US"/>
          </a:p>
        </p:txBody>
      </p:sp>
    </p:spTree>
    <p:extLst>
      <p:ext uri="{BB962C8B-B14F-4D97-AF65-F5344CB8AC3E}">
        <p14:creationId xmlns:p14="http://schemas.microsoft.com/office/powerpoint/2010/main" val="2109570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you iterate on it with the feedback given (as seen in the sticky notes)</a:t>
            </a:r>
          </a:p>
        </p:txBody>
      </p:sp>
      <p:sp>
        <p:nvSpPr>
          <p:cNvPr id="4" name="Slide Number Placeholder 3"/>
          <p:cNvSpPr>
            <a:spLocks noGrp="1"/>
          </p:cNvSpPr>
          <p:nvPr>
            <p:ph type="sldNum" sz="quarter" idx="5"/>
          </p:nvPr>
        </p:nvSpPr>
        <p:spPr/>
        <p:txBody>
          <a:bodyPr/>
          <a:lstStyle/>
          <a:p>
            <a:fld id="{83F17A60-5211-564C-AE51-C5EE6D827C53}" type="slidenum">
              <a:rPr lang="en-US" smtClean="0"/>
              <a:t>18</a:t>
            </a:fld>
            <a:endParaRPr lang="en-US"/>
          </a:p>
        </p:txBody>
      </p:sp>
    </p:spTree>
    <p:extLst>
      <p:ext uri="{BB962C8B-B14F-4D97-AF65-F5344CB8AC3E}">
        <p14:creationId xmlns:p14="http://schemas.microsoft.com/office/powerpoint/2010/main" val="3252251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you iterate on it</a:t>
            </a:r>
          </a:p>
        </p:txBody>
      </p:sp>
      <p:sp>
        <p:nvSpPr>
          <p:cNvPr id="4" name="Slide Number Placeholder 3"/>
          <p:cNvSpPr>
            <a:spLocks noGrp="1"/>
          </p:cNvSpPr>
          <p:nvPr>
            <p:ph type="sldNum" sz="quarter" idx="5"/>
          </p:nvPr>
        </p:nvSpPr>
        <p:spPr/>
        <p:txBody>
          <a:bodyPr/>
          <a:lstStyle/>
          <a:p>
            <a:fld id="{83F17A60-5211-564C-AE51-C5EE6D827C53}" type="slidenum">
              <a:rPr lang="en-US" smtClean="0"/>
              <a:t>19</a:t>
            </a:fld>
            <a:endParaRPr lang="en-US"/>
          </a:p>
        </p:txBody>
      </p:sp>
    </p:spTree>
    <p:extLst>
      <p:ext uri="{BB962C8B-B14F-4D97-AF65-F5344CB8AC3E}">
        <p14:creationId xmlns:p14="http://schemas.microsoft.com/office/powerpoint/2010/main" val="95146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you iterate on it</a:t>
            </a:r>
          </a:p>
        </p:txBody>
      </p:sp>
      <p:sp>
        <p:nvSpPr>
          <p:cNvPr id="4" name="Slide Number Placeholder 3"/>
          <p:cNvSpPr>
            <a:spLocks noGrp="1"/>
          </p:cNvSpPr>
          <p:nvPr>
            <p:ph type="sldNum" sz="quarter" idx="5"/>
          </p:nvPr>
        </p:nvSpPr>
        <p:spPr/>
        <p:txBody>
          <a:bodyPr/>
          <a:lstStyle/>
          <a:p>
            <a:fld id="{83F17A60-5211-564C-AE51-C5EE6D827C53}" type="slidenum">
              <a:rPr lang="en-US" smtClean="0"/>
              <a:t>20</a:t>
            </a:fld>
            <a:endParaRPr lang="en-US"/>
          </a:p>
        </p:txBody>
      </p:sp>
    </p:spTree>
    <p:extLst>
      <p:ext uri="{BB962C8B-B14F-4D97-AF65-F5344CB8AC3E}">
        <p14:creationId xmlns:p14="http://schemas.microsoft.com/office/powerpoint/2010/main" val="2175953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you iterate on it</a:t>
            </a:r>
          </a:p>
        </p:txBody>
      </p:sp>
      <p:sp>
        <p:nvSpPr>
          <p:cNvPr id="4" name="Slide Number Placeholder 3"/>
          <p:cNvSpPr>
            <a:spLocks noGrp="1"/>
          </p:cNvSpPr>
          <p:nvPr>
            <p:ph type="sldNum" sz="quarter" idx="5"/>
          </p:nvPr>
        </p:nvSpPr>
        <p:spPr/>
        <p:txBody>
          <a:bodyPr/>
          <a:lstStyle/>
          <a:p>
            <a:fld id="{83F17A60-5211-564C-AE51-C5EE6D827C53}" type="slidenum">
              <a:rPr lang="en-US" smtClean="0"/>
              <a:t>21</a:t>
            </a:fld>
            <a:endParaRPr lang="en-US"/>
          </a:p>
        </p:txBody>
      </p:sp>
    </p:spTree>
    <p:extLst>
      <p:ext uri="{BB962C8B-B14F-4D97-AF65-F5344CB8AC3E}">
        <p14:creationId xmlns:p14="http://schemas.microsoft.com/office/powerpoint/2010/main" val="2485216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Until you arrive at your destination</a:t>
            </a:r>
          </a:p>
        </p:txBody>
      </p:sp>
      <p:sp>
        <p:nvSpPr>
          <p:cNvPr id="4" name="Slide Number Placeholder 3"/>
          <p:cNvSpPr>
            <a:spLocks noGrp="1"/>
          </p:cNvSpPr>
          <p:nvPr>
            <p:ph type="sldNum" sz="quarter" idx="5"/>
          </p:nvPr>
        </p:nvSpPr>
        <p:spPr/>
        <p:txBody>
          <a:bodyPr/>
          <a:lstStyle/>
          <a:p>
            <a:fld id="{83F17A60-5211-564C-AE51-C5EE6D827C53}" type="slidenum">
              <a:rPr lang="en-US" smtClean="0"/>
              <a:t>22</a:t>
            </a:fld>
            <a:endParaRPr lang="en-US"/>
          </a:p>
        </p:txBody>
      </p:sp>
    </p:spTree>
    <p:extLst>
      <p:ext uri="{BB962C8B-B14F-4D97-AF65-F5344CB8AC3E}">
        <p14:creationId xmlns:p14="http://schemas.microsoft.com/office/powerpoint/2010/main" val="800660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23</a:t>
            </a:fld>
            <a:endParaRPr lang="en-US"/>
          </a:p>
        </p:txBody>
      </p:sp>
    </p:spTree>
    <p:extLst>
      <p:ext uri="{BB962C8B-B14F-4D97-AF65-F5344CB8AC3E}">
        <p14:creationId xmlns:p14="http://schemas.microsoft.com/office/powerpoint/2010/main" val="3823438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24</a:t>
            </a:fld>
            <a:endParaRPr lang="en-US"/>
          </a:p>
        </p:txBody>
      </p:sp>
    </p:spTree>
    <p:extLst>
      <p:ext uri="{BB962C8B-B14F-4D97-AF65-F5344CB8AC3E}">
        <p14:creationId xmlns:p14="http://schemas.microsoft.com/office/powerpoint/2010/main" val="1193391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991165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668975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6"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0776519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713315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035001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529387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693674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383796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571806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F5A89A40-A011-3D43-BACA-56B25C78F980}"/>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2513"/>
            <a:ext cx="12200158" cy="4685487"/>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221087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60137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FD63BF-675F-584D-9FB3-95853023BA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889890"/>
            <a:ext cx="12192000" cy="596811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610707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62215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168107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873826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0978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00155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053F2A57-8773-C44A-B7CC-E492C41AE68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8988628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368733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383052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944426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580026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62548" y="0"/>
            <a:ext cx="4229452"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84197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62548"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600422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689458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C2F79C7-9C7B-7B43-ABF9-5C02589201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05394"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10378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7C2F79C7-9C7B-7B43-ABF9-5C02589201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05394"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09036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266416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C2F79C7-9C7B-7B43-ABF9-5C02589201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6606" y="0"/>
            <a:ext cx="6705394"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618075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7C2F79C7-9C7B-7B43-ABF9-5C02589201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6606" y="0"/>
            <a:ext cx="6705394"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153692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005464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668F2663-52ED-DB4F-AEC5-A80977954B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810161" cy="6858000"/>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57830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053F2A57-8773-C44A-B7CC-E492C41AE68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7060027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668F2663-52ED-DB4F-AEC5-A80977954B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810161" cy="6858000"/>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734133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216330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68F2663-52ED-DB4F-AEC5-A80977954B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381839" y="0"/>
            <a:ext cx="8810161" cy="6858000"/>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44058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68F2663-52ED-DB4F-AEC5-A80977954B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381839" y="0"/>
            <a:ext cx="8810161"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019511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00513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6"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304020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25900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98333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Logo 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0972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567314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078057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62548" y="0"/>
            <a:ext cx="4229452"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62548"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288299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531530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96354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C2F79C7-9C7B-7B43-ABF9-5C02589201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05394"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7C2F79C7-9C7B-7B43-ABF9-5C02589201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05394"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833125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74247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C2F79C7-9C7B-7B43-ABF9-5C02589201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6606" y="0"/>
            <a:ext cx="6705394"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7C2F79C7-9C7B-7B43-ABF9-5C02589201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6606" y="0"/>
            <a:ext cx="6705394"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453606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406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668F2663-52ED-DB4F-AEC5-A80977954B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810161" cy="6858000"/>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668F2663-52ED-DB4F-AEC5-A80977954B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810161" cy="6858000"/>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268456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465866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68F2663-52ED-DB4F-AEC5-A80977954B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381839" y="0"/>
            <a:ext cx="8810161" cy="6858000"/>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312993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68F2663-52ED-DB4F-AEC5-A80977954B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381839" y="0"/>
            <a:ext cx="8810161"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866182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107313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3" name="Slide Number Placeholder 3">
            <a:extLst>
              <a:ext uri="{FF2B5EF4-FFF2-40B4-BE49-F238E27FC236}">
                <a16:creationId xmlns:a16="http://schemas.microsoft.com/office/drawing/2014/main" id="{CAA16110-7597-E24C-81B8-41576CE4539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6"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Tree>
    <p:extLst>
      <p:ext uri="{BB962C8B-B14F-4D97-AF65-F5344CB8AC3E}">
        <p14:creationId xmlns:p14="http://schemas.microsoft.com/office/powerpoint/2010/main" val="4287090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7202388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Gradient 1/3 Vertical R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35FA7E-38D8-2D40-A796-F87918B2301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6858000"/>
          </a:xfrm>
          <a:prstGeom prst="rect">
            <a:avLst/>
          </a:prstGeom>
        </p:spPr>
      </p:pic>
      <p:pic>
        <p:nvPicPr>
          <p:cNvPr id="13" name="Picture 12">
            <a:extLst>
              <a:ext uri="{FF2B5EF4-FFF2-40B4-BE49-F238E27FC236}">
                <a16:creationId xmlns:a16="http://schemas.microsoft.com/office/drawing/2014/main" id="{A74CD202-FE17-A24B-96F1-98644EB784E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rot="10800000">
            <a:off x="7685310" y="0"/>
            <a:ext cx="4506690" cy="6858000"/>
          </a:xfrm>
          <a:prstGeom prst="rect">
            <a:avLst/>
          </a:prstGeom>
        </p:spPr>
      </p:pic>
      <p:sp>
        <p:nvSpPr>
          <p:cNvPr id="3" name="Slide Number Placeholder 2">
            <a:extLst>
              <a:ext uri="{FF2B5EF4-FFF2-40B4-BE49-F238E27FC236}">
                <a16:creationId xmlns:a16="http://schemas.microsoft.com/office/drawing/2014/main" id="{55131A7D-6C9E-F144-AFC3-81AD551BFA96}"/>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FCFAB44F-A13C-644C-B109-C8F22445307A}"/>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©2019 Avanade Inc. All Rights Reserved. &lt;Restricted&gt;</a:t>
            </a:r>
          </a:p>
        </p:txBody>
      </p:sp>
      <p:pic>
        <p:nvPicPr>
          <p:cNvPr id="10" name="Picture 9">
            <a:extLst>
              <a:ext uri="{FF2B5EF4-FFF2-40B4-BE49-F238E27FC236}">
                <a16:creationId xmlns:a16="http://schemas.microsoft.com/office/drawing/2014/main" id="{B8DEF080-DE04-6749-A2E6-0CC1699148C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1" name="Text Placeholder 4">
            <a:extLst>
              <a:ext uri="{FF2B5EF4-FFF2-40B4-BE49-F238E27FC236}">
                <a16:creationId xmlns:a16="http://schemas.microsoft.com/office/drawing/2014/main" id="{CEED9D40-8D24-D744-9614-F68C966E7572}"/>
              </a:ext>
            </a:extLst>
          </p:cNvPr>
          <p:cNvSpPr>
            <a:spLocks noGrp="1"/>
          </p:cNvSpPr>
          <p:nvPr>
            <p:ph type="body" sz="quarter" idx="12"/>
          </p:nvPr>
        </p:nvSpPr>
        <p:spPr>
          <a:xfrm>
            <a:off x="9261710" y="390719"/>
            <a:ext cx="2330223" cy="1781175"/>
          </a:xfr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Click to edit Master</a:t>
            </a:r>
          </a:p>
        </p:txBody>
      </p:sp>
      <p:sp>
        <p:nvSpPr>
          <p:cNvPr id="12" name="Text Placeholder 10">
            <a:extLst>
              <a:ext uri="{FF2B5EF4-FFF2-40B4-BE49-F238E27FC236}">
                <a16:creationId xmlns:a16="http://schemas.microsoft.com/office/drawing/2014/main" id="{8177CCF6-461C-574D-9058-5A4654A05ED5}"/>
              </a:ext>
            </a:extLst>
          </p:cNvPr>
          <p:cNvSpPr>
            <a:spLocks noGrp="1"/>
          </p:cNvSpPr>
          <p:nvPr>
            <p:ph type="body" sz="quarter" idx="13"/>
          </p:nvPr>
        </p:nvSpPr>
        <p:spPr>
          <a:xfrm>
            <a:off x="9261483" y="2344072"/>
            <a:ext cx="2330450" cy="3599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9893251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973571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627513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171670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351238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033175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F5A89A40-A011-3D43-BACA-56B25C78F980}"/>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2513"/>
            <a:ext cx="12200158" cy="4685487"/>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981909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636253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FD63BF-675F-584D-9FB3-95853023BA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889890"/>
            <a:ext cx="12192000" cy="596811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849883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782079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9732053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226749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69089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587527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053F2A57-8773-C44A-B7CC-E492C41AE68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405946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518620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F5A89A40-A011-3D43-BACA-56B25C78F980}"/>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2513"/>
            <a:ext cx="12200158" cy="4685487"/>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331381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063293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417294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62548" y="0"/>
            <a:ext cx="4229452"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994534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62548"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356023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75286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C2F79C7-9C7B-7B43-ABF9-5C02589201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05394"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264187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7C2F79C7-9C7B-7B43-ABF9-5C02589201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05394"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144965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2574060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C2F79C7-9C7B-7B43-ABF9-5C02589201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6606" y="0"/>
            <a:ext cx="6705394"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957892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7C2F79C7-9C7B-7B43-ABF9-5C02589201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6606" y="0"/>
            <a:ext cx="6705394"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489818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91163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668F2663-52ED-DB4F-AEC5-A80977954B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810161" cy="6858000"/>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482086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668F2663-52ED-DB4F-AEC5-A80977954B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810161" cy="6858000"/>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699209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756515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68F2663-52ED-DB4F-AEC5-A80977954B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381839" y="0"/>
            <a:ext cx="8810161" cy="6858000"/>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888245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68F2663-52ED-DB4F-AEC5-A80977954B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381839" y="0"/>
            <a:ext cx="8810161"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700466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503870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6"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709781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7681046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47898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FD63BF-675F-584D-9FB3-95853023BA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889890"/>
            <a:ext cx="12192000" cy="596811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376399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01566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301352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58617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F5A89A40-A011-3D43-BACA-56B25C78F980}"/>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2513"/>
            <a:ext cx="12200158" cy="4685487"/>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936914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905875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FD63BF-675F-584D-9FB3-95853023BA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889890"/>
            <a:ext cx="12192000" cy="596811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140274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887695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71667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827999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2784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111890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053F2A57-8773-C44A-B7CC-E492C41AE68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1474563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545358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963814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718187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62548" y="0"/>
            <a:ext cx="4229452"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946915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62548"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97652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055574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C2F79C7-9C7B-7B43-ABF9-5C02589201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05394"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13969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7C2F79C7-9C7B-7B43-ABF9-5C02589201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05394"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024214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253647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C2F79C7-9C7B-7B43-ABF9-5C02589201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6606" y="0"/>
            <a:ext cx="6705394"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089983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7C2F79C7-9C7B-7B43-ABF9-5C02589201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6606" y="0"/>
            <a:ext cx="6705394"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824096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439750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668F2663-52ED-DB4F-AEC5-A80977954B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810161" cy="6858000"/>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589925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668F2663-52ED-DB4F-AEC5-A80977954B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810161" cy="6858000"/>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267758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998195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68F2663-52ED-DB4F-AEC5-A80977954B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381839" y="0"/>
            <a:ext cx="8810161" cy="6858000"/>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701316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68F2663-52ED-DB4F-AEC5-A80977954B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381839" y="0"/>
            <a:ext cx="8810161"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735432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1.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2.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image" Target="../media/image1.png"/><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theme" Target="../theme/theme3.xml"/><Relationship Id="rId8"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slideLayout" Target="../slideLayouts/slideLayout13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image" Target="../media/image1.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theme" Target="../theme/theme4.xml"/><Relationship Id="rId8" Type="http://schemas.openxmlformats.org/officeDocument/2006/relationships/slideLayout" Target="../slideLayouts/slideLayout1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theme" Target="../theme/theme5.xml"/><Relationship Id="rId1" Type="http://schemas.openxmlformats.org/officeDocument/2006/relationships/slideLayout" Target="../slideLayouts/slideLayout138.xml"/><Relationship Id="rId4" Type="http://schemas.openxmlformats.org/officeDocument/2006/relationships/image" Target="../media/image2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4239" r:id="rId1"/>
    <p:sldLayoutId id="2147484240" r:id="rId2"/>
    <p:sldLayoutId id="2147484241" r:id="rId3"/>
    <p:sldLayoutId id="2147484305" r:id="rId4"/>
    <p:sldLayoutId id="2147484306" r:id="rId5"/>
    <p:sldLayoutId id="2147483760" r:id="rId6"/>
    <p:sldLayoutId id="2147483885" r:id="rId7"/>
    <p:sldLayoutId id="2147484007" r:id="rId8"/>
    <p:sldLayoutId id="2147483762" r:id="rId9"/>
    <p:sldLayoutId id="2147484152" r:id="rId10"/>
    <p:sldLayoutId id="2147484156" r:id="rId11"/>
    <p:sldLayoutId id="2147484242" r:id="rId12"/>
    <p:sldLayoutId id="2147484307" r:id="rId13"/>
    <p:sldLayoutId id="2147484209" r:id="rId14"/>
    <p:sldLayoutId id="2147484308" r:id="rId15"/>
    <p:sldLayoutId id="2147484309" r:id="rId16"/>
    <p:sldLayoutId id="2147484210" r:id="rId17"/>
    <p:sldLayoutId id="2147484310" r:id="rId18"/>
    <p:sldLayoutId id="2147484311" r:id="rId19"/>
    <p:sldLayoutId id="2147484211" r:id="rId20"/>
    <p:sldLayoutId id="2147484312" r:id="rId21"/>
    <p:sldLayoutId id="2147484313" r:id="rId22"/>
    <p:sldLayoutId id="2147484212" r:id="rId23"/>
    <p:sldLayoutId id="2147484314" r:id="rId24"/>
    <p:sldLayoutId id="2147484315" r:id="rId25"/>
    <p:sldLayoutId id="2147484213" r:id="rId26"/>
    <p:sldLayoutId id="2147484316" r:id="rId27"/>
    <p:sldLayoutId id="2147484317" r:id="rId28"/>
    <p:sldLayoutId id="2147484214" r:id="rId29"/>
    <p:sldLayoutId id="2147484318" r:id="rId30"/>
    <p:sldLayoutId id="2147484319" r:id="rId31"/>
    <p:sldLayoutId id="2147484243" r:id="rId32"/>
    <p:sldLayoutId id="2147484320" r:id="rId33"/>
    <p:sldLayoutId id="2147483847" r:id="rId34"/>
    <p:sldLayoutId id="2147484369" r:id="rId35"/>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6736710"/>
      </p:ext>
    </p:extLst>
  </p:cSld>
  <p:clrMap bg1="lt1" tx1="dk1" bg2="lt2" tx2="dk2" accent1="accent1" accent2="accent2" accent3="accent3" accent4="accent4" accent5="accent5" accent6="accent6" hlink="hlink" folHlink="folHlink"/>
  <p:sldLayoutIdLst>
    <p:sldLayoutId id="2147484247" r:id="rId1"/>
    <p:sldLayoutId id="2147484248" r:id="rId2"/>
    <p:sldLayoutId id="2147484249" r:id="rId3"/>
    <p:sldLayoutId id="2147484321" r:id="rId4"/>
    <p:sldLayoutId id="2147484322" r:id="rId5"/>
    <p:sldLayoutId id="2147484250" r:id="rId6"/>
    <p:sldLayoutId id="2147484251" r:id="rId7"/>
    <p:sldLayoutId id="2147484252" r:id="rId8"/>
    <p:sldLayoutId id="2147484253" r:id="rId9"/>
    <p:sldLayoutId id="2147484254" r:id="rId10"/>
    <p:sldLayoutId id="2147484255" r:id="rId11"/>
    <p:sldLayoutId id="2147484256" r:id="rId12"/>
    <p:sldLayoutId id="2147484323" r:id="rId13"/>
    <p:sldLayoutId id="2147484257" r:id="rId14"/>
    <p:sldLayoutId id="2147484324" r:id="rId15"/>
    <p:sldLayoutId id="2147484325" r:id="rId16"/>
    <p:sldLayoutId id="2147484258" r:id="rId17"/>
    <p:sldLayoutId id="2147484326" r:id="rId18"/>
    <p:sldLayoutId id="2147484327" r:id="rId19"/>
    <p:sldLayoutId id="2147484259" r:id="rId20"/>
    <p:sldLayoutId id="2147484328" r:id="rId21"/>
    <p:sldLayoutId id="2147484329" r:id="rId22"/>
    <p:sldLayoutId id="2147484260" r:id="rId23"/>
    <p:sldLayoutId id="2147484330" r:id="rId24"/>
    <p:sldLayoutId id="2147484331" r:id="rId25"/>
    <p:sldLayoutId id="2147484261" r:id="rId26"/>
    <p:sldLayoutId id="2147484332" r:id="rId27"/>
    <p:sldLayoutId id="2147484333" r:id="rId28"/>
    <p:sldLayoutId id="2147484262" r:id="rId29"/>
    <p:sldLayoutId id="2147484334" r:id="rId30"/>
    <p:sldLayoutId id="2147484335" r:id="rId31"/>
    <p:sldLayoutId id="2147484263" r:id="rId32"/>
    <p:sldLayoutId id="2147484336" r:id="rId33"/>
    <p:sldLayoutId id="2147484264"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16346634"/>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337" r:id="rId4"/>
    <p:sldLayoutId id="2147484338" r:id="rId5"/>
    <p:sldLayoutId id="2147484269" r:id="rId6"/>
    <p:sldLayoutId id="2147484270" r:id="rId7"/>
    <p:sldLayoutId id="2147484271" r:id="rId8"/>
    <p:sldLayoutId id="2147484272" r:id="rId9"/>
    <p:sldLayoutId id="2147484273" r:id="rId10"/>
    <p:sldLayoutId id="2147484274" r:id="rId11"/>
    <p:sldLayoutId id="2147484275" r:id="rId12"/>
    <p:sldLayoutId id="2147484339" r:id="rId13"/>
    <p:sldLayoutId id="2147484276" r:id="rId14"/>
    <p:sldLayoutId id="2147484340" r:id="rId15"/>
    <p:sldLayoutId id="2147484341" r:id="rId16"/>
    <p:sldLayoutId id="2147484277" r:id="rId17"/>
    <p:sldLayoutId id="2147484342" r:id="rId18"/>
    <p:sldLayoutId id="2147484343" r:id="rId19"/>
    <p:sldLayoutId id="2147484278" r:id="rId20"/>
    <p:sldLayoutId id="2147484344" r:id="rId21"/>
    <p:sldLayoutId id="2147484345" r:id="rId22"/>
    <p:sldLayoutId id="2147484279" r:id="rId23"/>
    <p:sldLayoutId id="2147484346" r:id="rId24"/>
    <p:sldLayoutId id="2147484347" r:id="rId25"/>
    <p:sldLayoutId id="2147484280" r:id="rId26"/>
    <p:sldLayoutId id="2147484348" r:id="rId27"/>
    <p:sldLayoutId id="2147484349" r:id="rId28"/>
    <p:sldLayoutId id="2147484281" r:id="rId29"/>
    <p:sldLayoutId id="2147484350" r:id="rId30"/>
    <p:sldLayoutId id="2147484351" r:id="rId31"/>
    <p:sldLayoutId id="2147484282" r:id="rId32"/>
    <p:sldLayoutId id="2147484352" r:id="rId33"/>
    <p:sldLayoutId id="2147484283"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57414861"/>
      </p:ext>
    </p:extLst>
  </p:cSld>
  <p:clrMap bg1="lt1" tx1="dk1" bg2="lt2" tx2="dk2" accent1="accent1" accent2="accent2" accent3="accent3" accent4="accent4" accent5="accent5" accent6="accent6" hlink="hlink" folHlink="folHlink"/>
  <p:sldLayoutIdLst>
    <p:sldLayoutId id="2147484285" r:id="rId1"/>
    <p:sldLayoutId id="2147484286" r:id="rId2"/>
    <p:sldLayoutId id="2147484287" r:id="rId3"/>
    <p:sldLayoutId id="2147484353" r:id="rId4"/>
    <p:sldLayoutId id="2147484354" r:id="rId5"/>
    <p:sldLayoutId id="2147484288" r:id="rId6"/>
    <p:sldLayoutId id="2147484289" r:id="rId7"/>
    <p:sldLayoutId id="2147484290" r:id="rId8"/>
    <p:sldLayoutId id="2147484291" r:id="rId9"/>
    <p:sldLayoutId id="2147484292" r:id="rId10"/>
    <p:sldLayoutId id="2147484293" r:id="rId11"/>
    <p:sldLayoutId id="2147484294" r:id="rId12"/>
    <p:sldLayoutId id="2147484355" r:id="rId13"/>
    <p:sldLayoutId id="2147484295" r:id="rId14"/>
    <p:sldLayoutId id="2147484356" r:id="rId15"/>
    <p:sldLayoutId id="2147484357" r:id="rId16"/>
    <p:sldLayoutId id="2147484296" r:id="rId17"/>
    <p:sldLayoutId id="2147484358" r:id="rId18"/>
    <p:sldLayoutId id="2147484359" r:id="rId19"/>
    <p:sldLayoutId id="2147484297" r:id="rId20"/>
    <p:sldLayoutId id="2147484360" r:id="rId21"/>
    <p:sldLayoutId id="2147484361" r:id="rId22"/>
    <p:sldLayoutId id="2147484298" r:id="rId23"/>
    <p:sldLayoutId id="2147484362" r:id="rId24"/>
    <p:sldLayoutId id="2147484363" r:id="rId25"/>
    <p:sldLayoutId id="2147484299" r:id="rId26"/>
    <p:sldLayoutId id="2147484364" r:id="rId27"/>
    <p:sldLayoutId id="2147484365" r:id="rId28"/>
    <p:sldLayoutId id="2147484300" r:id="rId29"/>
    <p:sldLayoutId id="2147484366" r:id="rId30"/>
    <p:sldLayoutId id="2147484367" r:id="rId31"/>
    <p:sldLayoutId id="2147484301" r:id="rId32"/>
    <p:sldLayoutId id="2147484368" r:id="rId33"/>
    <p:sldLayoutId id="2147484302"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lide Number Placeholder 3">
            <a:extLst>
              <a:ext uri="{FF2B5EF4-FFF2-40B4-BE49-F238E27FC236}">
                <a16:creationId xmlns:a16="http://schemas.microsoft.com/office/drawing/2014/main" id="{01ACCD4F-2B81-E046-B0D3-9B262BD0F5D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23" name="Footer Placeholder 4">
            <a:extLst>
              <a:ext uri="{FF2B5EF4-FFF2-40B4-BE49-F238E27FC236}">
                <a16:creationId xmlns:a16="http://schemas.microsoft.com/office/drawing/2014/main" id="{EA48949D-BBD4-4F47-A04B-EC2A8335237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Tree>
    <p:extLst>
      <p:ext uri="{BB962C8B-B14F-4D97-AF65-F5344CB8AC3E}">
        <p14:creationId xmlns:p14="http://schemas.microsoft.com/office/powerpoint/2010/main" val="77185973"/>
      </p:ext>
    </p:extLst>
  </p:cSld>
  <p:clrMap bg1="lt1" tx1="dk1" bg2="lt2" tx2="dk2" accent1="accent1" accent2="accent2" accent3="accent3" accent4="accent4" accent5="accent5" accent6="accent6" hlink="hlink" folHlink="folHlink"/>
  <p:sldLayoutIdLst>
    <p:sldLayoutId id="2147484304"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65.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6.xml"/><Relationship Id="rId5" Type="http://schemas.openxmlformats.org/officeDocument/2006/relationships/image" Target="../media/image34.png"/><Relationship Id="rId4" Type="http://schemas.openxmlformats.org/officeDocument/2006/relationships/image" Target="../media/image33.png"/></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jpe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veenamathews/crisis-management-app" TargetMode="External"/><Relationship Id="rId2" Type="http://schemas.openxmlformats.org/officeDocument/2006/relationships/hyperlink" Target="https://crisisapp.queueoverflow.com/"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691376" y="1303757"/>
            <a:ext cx="10783229" cy="4060723"/>
          </a:xfrm>
        </p:spPr>
        <p:txBody>
          <a:bodyPr/>
          <a:lstStyle/>
          <a:p>
            <a:r>
              <a:rPr lang="en-AU" dirty="0">
                <a:solidFill>
                  <a:srgbClr val="595959"/>
                </a:solidFill>
                <a:latin typeface="Abadi" panose="020B0604020104020204" pitchFamily="34" charset="0"/>
              </a:rPr>
              <a:t>Identified the most </a:t>
            </a:r>
            <a:r>
              <a:rPr lang="en-CA" dirty="0">
                <a:solidFill>
                  <a:srgbClr val="595959"/>
                </a:solidFill>
                <a:latin typeface="Abadi" panose="020B0604020104020204" pitchFamily="34" charset="0"/>
              </a:rPr>
              <a:t>impactful ways to help the refugees</a:t>
            </a:r>
            <a:br>
              <a:rPr lang="en-CA" dirty="0">
                <a:solidFill>
                  <a:srgbClr val="595959"/>
                </a:solidFill>
                <a:latin typeface="Abadi" panose="020B0604020104020204" pitchFamily="34" charset="0"/>
              </a:rPr>
            </a:br>
            <a:endParaRPr lang="en-CA" dirty="0">
              <a:solidFill>
                <a:srgbClr val="595959"/>
              </a:solidFill>
              <a:latin typeface="Abadi" panose="020B0604020104020204" pitchFamily="34" charset="0"/>
            </a:endParaRPr>
          </a:p>
          <a:p>
            <a:pPr marL="285750" indent="-285750">
              <a:buFont typeface="Arial" panose="020B0604020202020204" pitchFamily="34" charset="0"/>
              <a:buChar char="•"/>
            </a:pPr>
            <a:r>
              <a:rPr lang="en-CA" dirty="0">
                <a:solidFill>
                  <a:schemeClr val="bg1">
                    <a:lumMod val="50000"/>
                  </a:schemeClr>
                </a:solidFill>
                <a:latin typeface="Abadi" panose="020B0604020104020204" pitchFamily="34" charset="0"/>
              </a:rPr>
              <a:t>Shelter</a:t>
            </a:r>
          </a:p>
          <a:p>
            <a:pPr marL="285750" indent="-285750">
              <a:buFont typeface="Arial" panose="020B0604020202020204" pitchFamily="34" charset="0"/>
              <a:buChar char="•"/>
            </a:pPr>
            <a:r>
              <a:rPr lang="en-CA" dirty="0">
                <a:solidFill>
                  <a:schemeClr val="bg1">
                    <a:lumMod val="50000"/>
                  </a:schemeClr>
                </a:solidFill>
                <a:latin typeface="Abadi" panose="020B0604020104020204" pitchFamily="34" charset="0"/>
              </a:rPr>
              <a:t>Food</a:t>
            </a:r>
          </a:p>
          <a:p>
            <a:pPr marL="285750" indent="-285750">
              <a:buFont typeface="Arial" panose="020B0604020202020204" pitchFamily="34" charset="0"/>
              <a:buChar char="•"/>
            </a:pPr>
            <a:r>
              <a:rPr lang="en-CA" dirty="0">
                <a:solidFill>
                  <a:schemeClr val="bg1">
                    <a:lumMod val="50000"/>
                  </a:schemeClr>
                </a:solidFill>
                <a:latin typeface="Abadi" panose="020B0604020104020204" pitchFamily="34" charset="0"/>
              </a:rPr>
              <a:t>Health Services</a:t>
            </a:r>
          </a:p>
          <a:p>
            <a:pPr marL="285750" indent="-285750">
              <a:buFont typeface="Arial" panose="020B0604020202020204" pitchFamily="34" charset="0"/>
              <a:buChar char="•"/>
            </a:pPr>
            <a:r>
              <a:rPr lang="en-CA" dirty="0">
                <a:solidFill>
                  <a:schemeClr val="bg1">
                    <a:lumMod val="50000"/>
                  </a:schemeClr>
                </a:solidFill>
                <a:latin typeface="Abadi" panose="020B0604020104020204" pitchFamily="34" charset="0"/>
              </a:rPr>
              <a:t>Transport</a:t>
            </a:r>
          </a:p>
          <a:p>
            <a:pPr marL="285750" indent="-285750">
              <a:buFont typeface="Arial" panose="020B0604020202020204" pitchFamily="34" charset="0"/>
              <a:buChar char="•"/>
            </a:pPr>
            <a:r>
              <a:rPr lang="en-CA" dirty="0">
                <a:solidFill>
                  <a:schemeClr val="bg1">
                    <a:lumMod val="50000"/>
                  </a:schemeClr>
                </a:solidFill>
                <a:latin typeface="Abadi" panose="020B0604020104020204" pitchFamily="34" charset="0"/>
              </a:rPr>
              <a:t>Translation</a:t>
            </a:r>
          </a:p>
          <a:p>
            <a:pPr marL="285750" indent="-285750">
              <a:buFont typeface="Arial" panose="020B0604020202020204" pitchFamily="34" charset="0"/>
              <a:buChar char="•"/>
            </a:pPr>
            <a:r>
              <a:rPr lang="en-CA" dirty="0">
                <a:solidFill>
                  <a:schemeClr val="bg1">
                    <a:lumMod val="50000"/>
                  </a:schemeClr>
                </a:solidFill>
                <a:latin typeface="Abadi" panose="020B0604020104020204" pitchFamily="34" charset="0"/>
              </a:rPr>
              <a:t>Legal</a:t>
            </a:r>
          </a:p>
          <a:p>
            <a:pPr marL="285750" indent="-285750">
              <a:buFont typeface="Arial" panose="020B0604020202020204" pitchFamily="34" charset="0"/>
              <a:buChar char="•"/>
            </a:pPr>
            <a:r>
              <a:rPr lang="en-CA" dirty="0">
                <a:solidFill>
                  <a:schemeClr val="bg1">
                    <a:lumMod val="50000"/>
                  </a:schemeClr>
                </a:solidFill>
                <a:latin typeface="Abadi" panose="020B0604020104020204" pitchFamily="34" charset="0"/>
              </a:rPr>
              <a:t>Other</a:t>
            </a:r>
            <a:endParaRPr lang="en-AU" dirty="0">
              <a:latin typeface="Abadi" panose="020B0604020104020204" pitchFamily="34" charset="0"/>
            </a:endParaRPr>
          </a:p>
        </p:txBody>
      </p:sp>
      <p:sp>
        <p:nvSpPr>
          <p:cNvPr id="7" name="Title 6"/>
          <p:cNvSpPr>
            <a:spLocks noGrp="1"/>
          </p:cNvSpPr>
          <p:nvPr>
            <p:ph type="title"/>
          </p:nvPr>
        </p:nvSpPr>
        <p:spPr/>
        <p:txBody>
          <a:bodyPr/>
          <a:lstStyle/>
          <a:p>
            <a:r>
              <a:rPr lang="en-AU" dirty="0">
                <a:solidFill>
                  <a:schemeClr val="tx1">
                    <a:lumMod val="60000"/>
                    <a:lumOff val="40000"/>
                  </a:schemeClr>
                </a:solidFill>
                <a:latin typeface="Abadi" panose="020B0604020104020204" pitchFamily="34" charset="0"/>
              </a:rPr>
              <a:t>Impact Areas * where to put this slide? *</a:t>
            </a:r>
          </a:p>
        </p:txBody>
      </p:sp>
      <p:pic>
        <p:nvPicPr>
          <p:cNvPr id="4" name="Content Placeholder 4" descr="Crowds of refugees from Mariupol, Ukraine, make their way out of the Lviv train station on March 24.">
            <a:extLst>
              <a:ext uri="{FF2B5EF4-FFF2-40B4-BE49-F238E27FC236}">
                <a16:creationId xmlns:a16="http://schemas.microsoft.com/office/drawing/2014/main" id="{664D79D5-8ACF-4B8C-8B76-D2CB68526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2400" y="2231171"/>
            <a:ext cx="1938073" cy="109016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2" descr="Ukraine Refugee Crisis - How You Can Help">
            <a:extLst>
              <a:ext uri="{FF2B5EF4-FFF2-40B4-BE49-F238E27FC236}">
                <a16:creationId xmlns:a16="http://schemas.microsoft.com/office/drawing/2014/main" id="{62291500-7493-4759-8C37-3F35E3F46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684" y="2231171"/>
            <a:ext cx="2181469" cy="109016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2B4880D-F59D-42AF-AD38-57E93C6A0187}"/>
              </a:ext>
            </a:extLst>
          </p:cNvPr>
          <p:cNvPicPr>
            <a:picLocks noChangeAspect="1"/>
          </p:cNvPicPr>
          <p:nvPr/>
        </p:nvPicPr>
        <p:blipFill>
          <a:blip r:embed="rId4"/>
          <a:stretch>
            <a:fillRect/>
          </a:stretch>
        </p:blipFill>
        <p:spPr>
          <a:xfrm>
            <a:off x="9505725" y="2231171"/>
            <a:ext cx="1876912" cy="1090166"/>
          </a:xfrm>
          <a:prstGeom prst="rect">
            <a:avLst/>
          </a:prstGeom>
          <a:ln>
            <a:noFill/>
          </a:ln>
          <a:effectLst>
            <a:outerShdw blurRad="190500" algn="tl" rotWithShape="0">
              <a:srgbClr val="000000">
                <a:alpha val="70000"/>
              </a:srgbClr>
            </a:outerShdw>
          </a:effectLst>
        </p:spPr>
      </p:pic>
      <p:pic>
        <p:nvPicPr>
          <p:cNvPr id="9" name="Picture 6" descr="World Central Kitchen Shares Huge Operation to Feed Ukrainian Refugees">
            <a:extLst>
              <a:ext uri="{FF2B5EF4-FFF2-40B4-BE49-F238E27FC236}">
                <a16:creationId xmlns:a16="http://schemas.microsoft.com/office/drawing/2014/main" id="{A2674DBB-48D5-4D11-B0E7-B3BBA7D36D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7198" y="3571126"/>
            <a:ext cx="1641910" cy="10929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0A0A4901-7F62-4DED-9804-F5741E00D0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7569" y="3581954"/>
            <a:ext cx="1923469" cy="10820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18764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ext&#10;&#10;Description automatically generated">
            <a:extLst>
              <a:ext uri="{FF2B5EF4-FFF2-40B4-BE49-F238E27FC236}">
                <a16:creationId xmlns:a16="http://schemas.microsoft.com/office/drawing/2014/main" id="{61CA76BD-A3AD-4063-ABD8-462173EEBE7E}"/>
              </a:ext>
            </a:extLst>
          </p:cNvPr>
          <p:cNvPicPr>
            <a:picLocks noGrp="1" noChangeAspect="1"/>
          </p:cNvPicPr>
          <p:nvPr>
            <p:ph idx="1"/>
          </p:nvPr>
        </p:nvPicPr>
        <p:blipFill>
          <a:blip r:embed="rId2"/>
          <a:stretch>
            <a:fillRect/>
          </a:stretch>
        </p:blipFill>
        <p:spPr>
          <a:xfrm>
            <a:off x="797909" y="374463"/>
            <a:ext cx="3076078" cy="4918679"/>
          </a:xfrm>
        </p:spPr>
      </p:pic>
      <p:pic>
        <p:nvPicPr>
          <p:cNvPr id="5" name="Picture 4" descr="Map&#10;&#10;Description automatically generated">
            <a:extLst>
              <a:ext uri="{FF2B5EF4-FFF2-40B4-BE49-F238E27FC236}">
                <a16:creationId xmlns:a16="http://schemas.microsoft.com/office/drawing/2014/main" id="{DF4E0FA0-14AE-43F4-84D7-E4DFC7A5B6B8}"/>
              </a:ext>
            </a:extLst>
          </p:cNvPr>
          <p:cNvPicPr>
            <a:picLocks noChangeAspect="1"/>
          </p:cNvPicPr>
          <p:nvPr/>
        </p:nvPicPr>
        <p:blipFill>
          <a:blip r:embed="rId3"/>
          <a:stretch>
            <a:fillRect/>
          </a:stretch>
        </p:blipFill>
        <p:spPr>
          <a:xfrm>
            <a:off x="8151607" y="374463"/>
            <a:ext cx="3242484" cy="4919632"/>
          </a:xfrm>
          <a:prstGeom prst="rect">
            <a:avLst/>
          </a:prstGeom>
        </p:spPr>
      </p:pic>
      <p:sp>
        <p:nvSpPr>
          <p:cNvPr id="6" name="TextBox 5">
            <a:extLst>
              <a:ext uri="{FF2B5EF4-FFF2-40B4-BE49-F238E27FC236}">
                <a16:creationId xmlns:a16="http://schemas.microsoft.com/office/drawing/2014/main" id="{0A1EA1C2-641B-4DB1-8946-6633DE13C130}"/>
              </a:ext>
            </a:extLst>
          </p:cNvPr>
          <p:cNvSpPr txBox="1"/>
          <p:nvPr/>
        </p:nvSpPr>
        <p:spPr>
          <a:xfrm>
            <a:off x="4276077" y="751344"/>
            <a:ext cx="3639845" cy="2677656"/>
          </a:xfrm>
          <a:prstGeom prst="rect">
            <a:avLst/>
          </a:prstGeom>
          <a:noFill/>
        </p:spPr>
        <p:txBody>
          <a:bodyPr wrap="square" rtlCol="0">
            <a:spAutoFit/>
          </a:bodyPr>
          <a:lstStyle/>
          <a:p>
            <a:r>
              <a:rPr lang="en-US" sz="2800"/>
              <a:t>How to turn plain text messages from thousands of different sources into something more insightful?</a:t>
            </a:r>
          </a:p>
        </p:txBody>
      </p:sp>
      <p:sp>
        <p:nvSpPr>
          <p:cNvPr id="11" name="Arrow: Right 10">
            <a:extLst>
              <a:ext uri="{FF2B5EF4-FFF2-40B4-BE49-F238E27FC236}">
                <a16:creationId xmlns:a16="http://schemas.microsoft.com/office/drawing/2014/main" id="{BB7A46DA-6854-46D2-9D13-18FDAE31D15E}"/>
              </a:ext>
            </a:extLst>
          </p:cNvPr>
          <p:cNvSpPr/>
          <p:nvPr/>
        </p:nvSpPr>
        <p:spPr>
          <a:xfrm>
            <a:off x="4698902" y="4012708"/>
            <a:ext cx="2627790" cy="31071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6023552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pPr marL="342900" indent="-342900">
              <a:lnSpc>
                <a:spcPct val="150000"/>
              </a:lnSpc>
              <a:buFont typeface="Arial" panose="020B0604020202020204" pitchFamily="34" charset="0"/>
              <a:buChar char="•"/>
            </a:pPr>
            <a:r>
              <a:rPr lang="en-AU" dirty="0">
                <a:latin typeface="+mn-lt"/>
              </a:rPr>
              <a:t>Collect messages from relevant internet groups or channels (</a:t>
            </a:r>
            <a:r>
              <a:rPr lang="en-AU" dirty="0" err="1">
                <a:latin typeface="+mn-lt"/>
              </a:rPr>
              <a:t>ie</a:t>
            </a:r>
            <a:r>
              <a:rPr lang="en-AU" dirty="0">
                <a:latin typeface="+mn-lt"/>
              </a:rPr>
              <a:t>. Telegram channels)</a:t>
            </a:r>
          </a:p>
          <a:p>
            <a:pPr marL="342900" indent="-342900">
              <a:lnSpc>
                <a:spcPct val="150000"/>
              </a:lnSpc>
              <a:buFont typeface="Arial" panose="020B0604020202020204" pitchFamily="34" charset="0"/>
              <a:buChar char="•"/>
            </a:pPr>
            <a:r>
              <a:rPr lang="en-AU" dirty="0">
                <a:latin typeface="+mn-lt"/>
              </a:rPr>
              <a:t>For every message, ask a few question to </a:t>
            </a:r>
            <a:r>
              <a:rPr lang="en-AU" dirty="0" err="1">
                <a:latin typeface="+mn-lt"/>
              </a:rPr>
              <a:t>OpenAI</a:t>
            </a:r>
            <a:r>
              <a:rPr lang="en-AU" dirty="0">
                <a:latin typeface="+mn-lt"/>
              </a:rPr>
              <a:t> about this message in order to try extracting important information (</a:t>
            </a:r>
            <a:r>
              <a:rPr lang="en-AU" dirty="0" err="1">
                <a:latin typeface="+mn-lt"/>
              </a:rPr>
              <a:t>ie</a:t>
            </a:r>
            <a:r>
              <a:rPr lang="en-AU" dirty="0">
                <a:latin typeface="+mn-lt"/>
              </a:rPr>
              <a:t>. location, message category, etc.)</a:t>
            </a:r>
          </a:p>
          <a:p>
            <a:pPr marL="342900" indent="-342900">
              <a:lnSpc>
                <a:spcPct val="150000"/>
              </a:lnSpc>
              <a:buFont typeface="Arial" panose="020B0604020202020204" pitchFamily="34" charset="0"/>
              <a:buChar char="•"/>
            </a:pPr>
            <a:r>
              <a:rPr lang="en-AU" dirty="0">
                <a:latin typeface="+mn-lt"/>
              </a:rPr>
              <a:t>Clean up AI response (it’s not always perfect, but most of the time good enough!)</a:t>
            </a:r>
          </a:p>
          <a:p>
            <a:pPr marL="342900" indent="-342900">
              <a:lnSpc>
                <a:spcPct val="150000"/>
              </a:lnSpc>
              <a:buFont typeface="Arial" panose="020B0604020202020204" pitchFamily="34" charset="0"/>
              <a:buChar char="•"/>
            </a:pPr>
            <a:r>
              <a:rPr lang="en-AU" dirty="0">
                <a:latin typeface="+mn-lt"/>
              </a:rPr>
              <a:t>Add those messages to a global decentralized database, so everyone can access it</a:t>
            </a:r>
          </a:p>
          <a:p>
            <a:pPr marL="342900" indent="-342900">
              <a:lnSpc>
                <a:spcPct val="150000"/>
              </a:lnSpc>
              <a:buFont typeface="Arial" panose="020B0604020202020204" pitchFamily="34" charset="0"/>
              <a:buChar char="•"/>
            </a:pPr>
            <a:r>
              <a:rPr lang="en-AU" dirty="0">
                <a:latin typeface="+mn-lt"/>
              </a:rPr>
              <a:t>Front end app simply displays the messages</a:t>
            </a:r>
          </a:p>
          <a:p>
            <a:pPr marL="342900" indent="-342900">
              <a:buFont typeface="Arial" panose="020B0604020202020204" pitchFamily="34" charset="0"/>
              <a:buChar char="•"/>
            </a:pPr>
            <a:endParaRPr lang="en-AU" dirty="0">
              <a:latin typeface="+mn-lt"/>
            </a:endParaRPr>
          </a:p>
        </p:txBody>
      </p:sp>
      <p:sp>
        <p:nvSpPr>
          <p:cNvPr id="7" name="Title 6"/>
          <p:cNvSpPr>
            <a:spLocks noGrp="1"/>
          </p:cNvSpPr>
          <p:nvPr>
            <p:ph type="title"/>
          </p:nvPr>
        </p:nvSpPr>
        <p:spPr/>
        <p:txBody>
          <a:bodyPr/>
          <a:lstStyle/>
          <a:p>
            <a:r>
              <a:rPr lang="en-AU">
                <a:solidFill>
                  <a:schemeClr val="tx1">
                    <a:lumMod val="60000"/>
                    <a:lumOff val="40000"/>
                  </a:schemeClr>
                </a:solidFill>
                <a:latin typeface="Abadi" panose="020B0604020104020204" pitchFamily="34" charset="0"/>
              </a:rPr>
              <a:t>How does it work?</a:t>
            </a:r>
          </a:p>
        </p:txBody>
      </p:sp>
    </p:spTree>
    <p:extLst>
      <p:ext uri="{BB962C8B-B14F-4D97-AF65-F5344CB8AC3E}">
        <p14:creationId xmlns:p14="http://schemas.microsoft.com/office/powerpoint/2010/main" val="10217280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705383" y="236739"/>
            <a:ext cx="5378605" cy="998344"/>
          </a:xfrm>
        </p:spPr>
        <p:txBody>
          <a:bodyPr/>
          <a:lstStyle/>
          <a:p>
            <a:r>
              <a:rPr lang="en-AU" dirty="0">
                <a:solidFill>
                  <a:schemeClr val="tx1">
                    <a:lumMod val="60000"/>
                    <a:lumOff val="40000"/>
                  </a:schemeClr>
                </a:solidFill>
                <a:latin typeface="Abadi" panose="020B0604020104020204" pitchFamily="34" charset="0"/>
              </a:rPr>
              <a:t>Processing messages</a:t>
            </a:r>
            <a:br>
              <a:rPr lang="en-AU" dirty="0">
                <a:solidFill>
                  <a:schemeClr val="tx1">
                    <a:lumMod val="60000"/>
                    <a:lumOff val="40000"/>
                  </a:schemeClr>
                </a:solidFill>
                <a:latin typeface="Abadi" panose="020B0604020104020204" pitchFamily="34" charset="0"/>
              </a:rPr>
            </a:br>
            <a:r>
              <a:rPr lang="en-AU" dirty="0">
                <a:solidFill>
                  <a:schemeClr val="tx1">
                    <a:lumMod val="60000"/>
                    <a:lumOff val="40000"/>
                  </a:schemeClr>
                </a:solidFill>
                <a:latin typeface="Abadi" panose="020B0604020104020204" pitchFamily="34" charset="0"/>
              </a:rPr>
              <a:t>with </a:t>
            </a:r>
            <a:r>
              <a:rPr lang="en-AU" dirty="0" err="1">
                <a:solidFill>
                  <a:schemeClr val="tx1">
                    <a:lumMod val="60000"/>
                    <a:lumOff val="40000"/>
                  </a:schemeClr>
                </a:solidFill>
                <a:latin typeface="Abadi" panose="020B0604020104020204" pitchFamily="34" charset="0"/>
              </a:rPr>
              <a:t>OpenAI</a:t>
            </a:r>
            <a:endParaRPr lang="en-AU" dirty="0">
              <a:solidFill>
                <a:schemeClr val="tx1">
                  <a:lumMod val="60000"/>
                  <a:lumOff val="40000"/>
                </a:schemeClr>
              </a:solidFill>
              <a:latin typeface="Abadi" panose="020B0604020104020204" pitchFamily="34" charset="0"/>
            </a:endParaRPr>
          </a:p>
        </p:txBody>
      </p:sp>
      <p:pic>
        <p:nvPicPr>
          <p:cNvPr id="3" name="cma-ai-example">
            <a:hlinkClick r:id="" action="ppaction://media"/>
            <a:extLst>
              <a:ext uri="{FF2B5EF4-FFF2-40B4-BE49-F238E27FC236}">
                <a16:creationId xmlns:a16="http://schemas.microsoft.com/office/drawing/2014/main" id="{3A6D520B-0589-41FB-806F-52D8726354F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87911" y="236739"/>
            <a:ext cx="3792461" cy="5824738"/>
          </a:xfrm>
        </p:spPr>
      </p:pic>
      <p:sp>
        <p:nvSpPr>
          <p:cNvPr id="4" name="TextBox 3">
            <a:extLst>
              <a:ext uri="{FF2B5EF4-FFF2-40B4-BE49-F238E27FC236}">
                <a16:creationId xmlns:a16="http://schemas.microsoft.com/office/drawing/2014/main" id="{1F9230D0-66C5-4C63-9DEC-AFA1542BF900}"/>
              </a:ext>
            </a:extLst>
          </p:cNvPr>
          <p:cNvSpPr txBox="1"/>
          <p:nvPr/>
        </p:nvSpPr>
        <p:spPr>
          <a:xfrm>
            <a:off x="5705383" y="1784412"/>
            <a:ext cx="5442011" cy="923330"/>
          </a:xfrm>
          <a:prstGeom prst="rect">
            <a:avLst/>
          </a:prstGeom>
          <a:noFill/>
        </p:spPr>
        <p:txBody>
          <a:bodyPr wrap="square" rtlCol="0">
            <a:spAutoFit/>
          </a:bodyPr>
          <a:lstStyle/>
          <a:p>
            <a:r>
              <a:rPr lang="en-US" dirty="0"/>
              <a:t>A set of questions (in natural language) are asked about the message, and AI (most of the time) is able to correctly answer them.</a:t>
            </a:r>
          </a:p>
        </p:txBody>
      </p:sp>
      <p:sp>
        <p:nvSpPr>
          <p:cNvPr id="5" name="TextBox 4">
            <a:extLst>
              <a:ext uri="{FF2B5EF4-FFF2-40B4-BE49-F238E27FC236}">
                <a16:creationId xmlns:a16="http://schemas.microsoft.com/office/drawing/2014/main" id="{040108C5-E6D9-4E7C-A7A5-D425E76F07D8}"/>
              </a:ext>
            </a:extLst>
          </p:cNvPr>
          <p:cNvSpPr txBox="1"/>
          <p:nvPr/>
        </p:nvSpPr>
        <p:spPr>
          <a:xfrm>
            <a:off x="5705383" y="3037059"/>
            <a:ext cx="5939162" cy="646331"/>
          </a:xfrm>
          <a:prstGeom prst="rect">
            <a:avLst/>
          </a:prstGeom>
          <a:noFill/>
        </p:spPr>
        <p:txBody>
          <a:bodyPr wrap="square" rtlCol="0">
            <a:spAutoFit/>
          </a:bodyPr>
          <a:lstStyle/>
          <a:p>
            <a:r>
              <a:rPr lang="en-US" dirty="0"/>
              <a:t>It is possible to extract more detailed or specific data by simply asking more precise questions.</a:t>
            </a:r>
          </a:p>
        </p:txBody>
      </p:sp>
      <p:sp>
        <p:nvSpPr>
          <p:cNvPr id="6" name="TextBox 5">
            <a:extLst>
              <a:ext uri="{FF2B5EF4-FFF2-40B4-BE49-F238E27FC236}">
                <a16:creationId xmlns:a16="http://schemas.microsoft.com/office/drawing/2014/main" id="{831B337E-4443-4D2A-B550-29BCD07BD017}"/>
              </a:ext>
            </a:extLst>
          </p:cNvPr>
          <p:cNvSpPr txBox="1"/>
          <p:nvPr/>
        </p:nvSpPr>
        <p:spPr>
          <a:xfrm>
            <a:off x="5705383" y="4012707"/>
            <a:ext cx="5939162" cy="923330"/>
          </a:xfrm>
          <a:prstGeom prst="rect">
            <a:avLst/>
          </a:prstGeom>
          <a:noFill/>
        </p:spPr>
        <p:txBody>
          <a:bodyPr wrap="square" rtlCol="0">
            <a:spAutoFit/>
          </a:bodyPr>
          <a:lstStyle/>
          <a:p>
            <a:r>
              <a:rPr lang="en-US" i="1" dirty="0">
                <a:solidFill>
                  <a:schemeClr val="bg2">
                    <a:lumMod val="75000"/>
                  </a:schemeClr>
                </a:solidFill>
              </a:rPr>
              <a:t>In the app we asked to extract the location first and the following question was to return location (</a:t>
            </a:r>
            <a:r>
              <a:rPr lang="en-US" i="1" dirty="0" err="1">
                <a:solidFill>
                  <a:schemeClr val="bg2">
                    <a:lumMod val="75000"/>
                  </a:schemeClr>
                </a:solidFill>
              </a:rPr>
              <a:t>lat</a:t>
            </a:r>
            <a:r>
              <a:rPr lang="en-US" i="1" dirty="0">
                <a:solidFill>
                  <a:schemeClr val="bg2">
                    <a:lumMod val="75000"/>
                  </a:schemeClr>
                </a:solidFill>
              </a:rPr>
              <a:t>, </a:t>
            </a:r>
            <a:r>
              <a:rPr lang="en-US" i="1" dirty="0" err="1">
                <a:solidFill>
                  <a:schemeClr val="bg2">
                    <a:lumMod val="75000"/>
                  </a:schemeClr>
                </a:solidFill>
              </a:rPr>
              <a:t>lng</a:t>
            </a:r>
            <a:r>
              <a:rPr lang="en-US" i="1" dirty="0">
                <a:solidFill>
                  <a:schemeClr val="bg2">
                    <a:lumMod val="75000"/>
                  </a:schemeClr>
                </a:solidFill>
              </a:rPr>
              <a:t>) using answer to the first question as an input.</a:t>
            </a:r>
          </a:p>
        </p:txBody>
      </p:sp>
    </p:spTree>
    <p:extLst>
      <p:ext uri="{BB962C8B-B14F-4D97-AF65-F5344CB8AC3E}">
        <p14:creationId xmlns:p14="http://schemas.microsoft.com/office/powerpoint/2010/main" val="3315330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559FB831-4818-45AF-ACE6-46492E355289}"/>
              </a:ext>
            </a:extLst>
          </p:cNvPr>
          <p:cNvPicPr>
            <a:picLocks noGrp="1" noChangeAspect="1"/>
          </p:cNvPicPr>
          <p:nvPr>
            <p:ph idx="1"/>
          </p:nvPr>
        </p:nvPicPr>
        <p:blipFill>
          <a:blip r:embed="rId2"/>
          <a:stretch>
            <a:fillRect/>
          </a:stretch>
        </p:blipFill>
        <p:spPr>
          <a:xfrm>
            <a:off x="736448" y="2778327"/>
            <a:ext cx="5620534" cy="2743583"/>
          </a:xfrm>
        </p:spPr>
      </p:pic>
      <p:sp>
        <p:nvSpPr>
          <p:cNvPr id="3" name="Title 2">
            <a:extLst>
              <a:ext uri="{FF2B5EF4-FFF2-40B4-BE49-F238E27FC236}">
                <a16:creationId xmlns:a16="http://schemas.microsoft.com/office/drawing/2014/main" id="{F289C54D-25EE-4DAD-900F-9B8072BC9E7A}"/>
              </a:ext>
            </a:extLst>
          </p:cNvPr>
          <p:cNvSpPr>
            <a:spLocks noGrp="1"/>
          </p:cNvSpPr>
          <p:nvPr>
            <p:ph type="title"/>
          </p:nvPr>
        </p:nvSpPr>
        <p:spPr/>
        <p:txBody>
          <a:bodyPr/>
          <a:lstStyle/>
          <a:p>
            <a:r>
              <a:rPr lang="en-US" dirty="0" err="1"/>
              <a:t>OpenAI</a:t>
            </a:r>
            <a:r>
              <a:rPr lang="en-US" dirty="0"/>
              <a:t> – asking questions</a:t>
            </a:r>
          </a:p>
        </p:txBody>
      </p:sp>
      <p:pic>
        <p:nvPicPr>
          <p:cNvPr id="7" name="Picture 6" descr="Graphical user interface, text, application, email&#10;&#10;Description automatically generated">
            <a:extLst>
              <a:ext uri="{FF2B5EF4-FFF2-40B4-BE49-F238E27FC236}">
                <a16:creationId xmlns:a16="http://schemas.microsoft.com/office/drawing/2014/main" id="{4CD7A0EC-4C01-49C1-9A1E-22D93038952C}"/>
              </a:ext>
            </a:extLst>
          </p:cNvPr>
          <p:cNvPicPr>
            <a:picLocks noChangeAspect="1"/>
          </p:cNvPicPr>
          <p:nvPr/>
        </p:nvPicPr>
        <p:blipFill>
          <a:blip r:embed="rId3"/>
          <a:stretch>
            <a:fillRect/>
          </a:stretch>
        </p:blipFill>
        <p:spPr>
          <a:xfrm>
            <a:off x="7379082" y="257453"/>
            <a:ext cx="3625007" cy="5752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3F3620F9-9FFA-42A0-AEF0-223D8B60EC29}"/>
              </a:ext>
            </a:extLst>
          </p:cNvPr>
          <p:cNvPicPr>
            <a:picLocks noChangeAspect="1"/>
          </p:cNvPicPr>
          <p:nvPr/>
        </p:nvPicPr>
        <p:blipFill>
          <a:blip r:embed="rId4"/>
          <a:stretch>
            <a:fillRect/>
          </a:stretch>
        </p:blipFill>
        <p:spPr>
          <a:xfrm>
            <a:off x="717395" y="1240610"/>
            <a:ext cx="5658640" cy="1305107"/>
          </a:xfrm>
          <a:prstGeom prst="rect">
            <a:avLst/>
          </a:prstGeom>
        </p:spPr>
      </p:pic>
    </p:spTree>
    <p:extLst>
      <p:ext uri="{BB962C8B-B14F-4D97-AF65-F5344CB8AC3E}">
        <p14:creationId xmlns:p14="http://schemas.microsoft.com/office/powerpoint/2010/main" val="26273334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dirty="0">
                <a:solidFill>
                  <a:schemeClr val="tx1">
                    <a:lumMod val="60000"/>
                    <a:lumOff val="40000"/>
                  </a:schemeClr>
                </a:solidFill>
                <a:latin typeface="Abadi" panose="020B0604020104020204" pitchFamily="34" charset="0"/>
              </a:rPr>
              <a:t>Frameworks, libraries, APIs</a:t>
            </a:r>
          </a:p>
        </p:txBody>
      </p:sp>
      <p:pic>
        <p:nvPicPr>
          <p:cNvPr id="3" name="Picture 2">
            <a:extLst>
              <a:ext uri="{FF2B5EF4-FFF2-40B4-BE49-F238E27FC236}">
                <a16:creationId xmlns:a16="http://schemas.microsoft.com/office/drawing/2014/main" id="{BF04AA18-4497-458A-883A-1BA4874F3DBB}"/>
              </a:ext>
            </a:extLst>
          </p:cNvPr>
          <p:cNvPicPr>
            <a:picLocks noChangeAspect="1"/>
          </p:cNvPicPr>
          <p:nvPr/>
        </p:nvPicPr>
        <p:blipFill>
          <a:blip r:embed="rId2"/>
          <a:stretch>
            <a:fillRect/>
          </a:stretch>
        </p:blipFill>
        <p:spPr>
          <a:xfrm>
            <a:off x="9816569" y="1568918"/>
            <a:ext cx="1538722" cy="575896"/>
          </a:xfrm>
          <a:prstGeom prst="rect">
            <a:avLst/>
          </a:prstGeom>
        </p:spPr>
      </p:pic>
      <p:pic>
        <p:nvPicPr>
          <p:cNvPr id="6" name="Picture 5">
            <a:extLst>
              <a:ext uri="{FF2B5EF4-FFF2-40B4-BE49-F238E27FC236}">
                <a16:creationId xmlns:a16="http://schemas.microsoft.com/office/drawing/2014/main" id="{43EF1F15-498E-4616-B594-7F39B1F3434F}"/>
              </a:ext>
            </a:extLst>
          </p:cNvPr>
          <p:cNvPicPr>
            <a:picLocks noChangeAspect="1"/>
          </p:cNvPicPr>
          <p:nvPr/>
        </p:nvPicPr>
        <p:blipFill>
          <a:blip r:embed="rId3"/>
          <a:stretch>
            <a:fillRect/>
          </a:stretch>
        </p:blipFill>
        <p:spPr>
          <a:xfrm>
            <a:off x="9771426" y="2296346"/>
            <a:ext cx="1683119" cy="472454"/>
          </a:xfrm>
          <a:prstGeom prst="rect">
            <a:avLst/>
          </a:prstGeom>
        </p:spPr>
      </p:pic>
      <p:sp>
        <p:nvSpPr>
          <p:cNvPr id="2" name="Content Placeholder 1">
            <a:extLst>
              <a:ext uri="{FF2B5EF4-FFF2-40B4-BE49-F238E27FC236}">
                <a16:creationId xmlns:a16="http://schemas.microsoft.com/office/drawing/2014/main" id="{04C92E33-FDAB-40A9-824E-25CE3D5E84EA}"/>
              </a:ext>
            </a:extLst>
          </p:cNvPr>
          <p:cNvSpPr>
            <a:spLocks noGrp="1"/>
          </p:cNvSpPr>
          <p:nvPr>
            <p:ph idx="1"/>
          </p:nvPr>
        </p:nvSpPr>
        <p:spPr>
          <a:xfrm>
            <a:off x="691376" y="1524000"/>
            <a:ext cx="7893331" cy="3840480"/>
          </a:xfrm>
        </p:spPr>
        <p:txBody>
          <a:bodyPr/>
          <a:lstStyle/>
          <a:p>
            <a:pPr marL="342900" indent="-342900">
              <a:buFont typeface="Arial" panose="020B0604020202020204" pitchFamily="34" charset="0"/>
              <a:buChar char="•"/>
            </a:pPr>
            <a:r>
              <a:rPr lang="en-US" dirty="0"/>
              <a:t>Angular with Material components </a:t>
            </a:r>
            <a:br>
              <a:rPr lang="en-US" dirty="0"/>
            </a:br>
            <a:br>
              <a:rPr lang="en-US" dirty="0"/>
            </a:br>
            <a:r>
              <a:rPr lang="en-US" sz="1600" dirty="0"/>
              <a:t>(speeds up prototyping, works on mobile devices, </a:t>
            </a:r>
            <a:r>
              <a:rPr lang="en-US" sz="1600" dirty="0" err="1"/>
              <a:t>look&amp;feel</a:t>
            </a:r>
            <a:r>
              <a:rPr lang="en-US" sz="1600" dirty="0"/>
              <a:t> like a native mobile app)</a:t>
            </a:r>
            <a:br>
              <a:rPr lang="en-US" sz="1600" dirty="0"/>
            </a:br>
            <a:endParaRPr lang="en-US" sz="1600" dirty="0"/>
          </a:p>
          <a:p>
            <a:pPr marL="342900" indent="-342900">
              <a:buFont typeface="Arial" panose="020B0604020202020204" pitchFamily="34" charset="0"/>
              <a:buChar char="•"/>
            </a:pPr>
            <a:r>
              <a:rPr lang="en-US" dirty="0"/>
              <a:t>Node.js with Express.js</a:t>
            </a:r>
            <a:br>
              <a:rPr lang="en-US" sz="1600" dirty="0"/>
            </a:br>
            <a:br>
              <a:rPr lang="en-US" sz="1600" dirty="0"/>
            </a:br>
            <a:r>
              <a:rPr lang="en-US" sz="1600" dirty="0"/>
              <a:t>(simply yet powerful server, easy to code – JavaScript)</a:t>
            </a:r>
            <a:br>
              <a:rPr lang="en-US" sz="1600" dirty="0"/>
            </a:br>
            <a:endParaRPr lang="en-US" sz="1600" dirty="0"/>
          </a:p>
          <a:p>
            <a:pPr marL="342900" indent="-342900">
              <a:buFont typeface="Arial" panose="020B0604020202020204" pitchFamily="34" charset="0"/>
              <a:buChar char="•"/>
            </a:pPr>
            <a:r>
              <a:rPr lang="en-US" dirty="0" err="1"/>
              <a:t>OpenAI</a:t>
            </a:r>
            <a:br>
              <a:rPr lang="en-US" sz="1600" dirty="0"/>
            </a:br>
            <a:endParaRPr lang="en-US" sz="1600" dirty="0"/>
          </a:p>
          <a:p>
            <a:pPr marL="342900" indent="-342900">
              <a:buFont typeface="Arial" panose="020B0604020202020204" pitchFamily="34" charset="0"/>
              <a:buChar char="•"/>
            </a:pPr>
            <a:r>
              <a:rPr lang="en-US" dirty="0"/>
              <a:t>Telegram API</a:t>
            </a:r>
            <a:br>
              <a:rPr lang="en-US" sz="1600" dirty="0"/>
            </a:br>
            <a:br>
              <a:rPr lang="en-US" sz="1600" dirty="0"/>
            </a:br>
            <a:r>
              <a:rPr lang="en-US" sz="1600" dirty="0"/>
              <a:t>(to get messages from real channels and groups – demo app shows messages entered by people during the </a:t>
            </a:r>
            <a:r>
              <a:rPr lang="en-US" sz="1600" dirty="0" err="1"/>
              <a:t>Ukranian</a:t>
            </a:r>
            <a:r>
              <a:rPr lang="en-US" sz="1600" dirty="0"/>
              <a:t> crisis)</a:t>
            </a:r>
          </a:p>
        </p:txBody>
      </p:sp>
      <p:pic>
        <p:nvPicPr>
          <p:cNvPr id="8" name="Picture 7">
            <a:extLst>
              <a:ext uri="{FF2B5EF4-FFF2-40B4-BE49-F238E27FC236}">
                <a16:creationId xmlns:a16="http://schemas.microsoft.com/office/drawing/2014/main" id="{0EA7EA4F-FA59-4B86-BE8C-2CF84758B8B5}"/>
              </a:ext>
            </a:extLst>
          </p:cNvPr>
          <p:cNvPicPr>
            <a:picLocks noChangeAspect="1"/>
          </p:cNvPicPr>
          <p:nvPr/>
        </p:nvPicPr>
        <p:blipFill>
          <a:blip r:embed="rId4"/>
          <a:stretch>
            <a:fillRect/>
          </a:stretch>
        </p:blipFill>
        <p:spPr>
          <a:xfrm>
            <a:off x="10019193" y="2946968"/>
            <a:ext cx="1133475" cy="761048"/>
          </a:xfrm>
          <a:prstGeom prst="rect">
            <a:avLst/>
          </a:prstGeom>
        </p:spPr>
      </p:pic>
      <p:pic>
        <p:nvPicPr>
          <p:cNvPr id="9" name="Picture 8" descr="Graphical user interface&#10;&#10;Description automatically generated with medium confidence">
            <a:extLst>
              <a:ext uri="{FF2B5EF4-FFF2-40B4-BE49-F238E27FC236}">
                <a16:creationId xmlns:a16="http://schemas.microsoft.com/office/drawing/2014/main" id="{FDE63948-FC58-46E9-BE21-8AA95F799612}"/>
              </a:ext>
            </a:extLst>
          </p:cNvPr>
          <p:cNvPicPr>
            <a:picLocks noChangeAspect="1"/>
          </p:cNvPicPr>
          <p:nvPr/>
        </p:nvPicPr>
        <p:blipFill>
          <a:blip r:embed="rId5"/>
          <a:stretch>
            <a:fillRect/>
          </a:stretch>
        </p:blipFill>
        <p:spPr>
          <a:xfrm>
            <a:off x="10046250" y="3859548"/>
            <a:ext cx="1133475" cy="638175"/>
          </a:xfrm>
          <a:prstGeom prst="rect">
            <a:avLst/>
          </a:prstGeom>
        </p:spPr>
      </p:pic>
      <p:pic>
        <p:nvPicPr>
          <p:cNvPr id="11" name="Picture 10" descr="Icon, circle&#10;&#10;Description automatically generated">
            <a:extLst>
              <a:ext uri="{FF2B5EF4-FFF2-40B4-BE49-F238E27FC236}">
                <a16:creationId xmlns:a16="http://schemas.microsoft.com/office/drawing/2014/main" id="{9BB1E3DD-81F1-4787-AE09-B056A8635E7D}"/>
              </a:ext>
            </a:extLst>
          </p:cNvPr>
          <p:cNvPicPr>
            <a:picLocks noChangeAspect="1"/>
          </p:cNvPicPr>
          <p:nvPr/>
        </p:nvPicPr>
        <p:blipFill>
          <a:blip r:embed="rId6"/>
          <a:stretch>
            <a:fillRect/>
          </a:stretch>
        </p:blipFill>
        <p:spPr>
          <a:xfrm>
            <a:off x="10046249" y="4649255"/>
            <a:ext cx="1133475" cy="847725"/>
          </a:xfrm>
          <a:prstGeom prst="rect">
            <a:avLst/>
          </a:prstGeom>
        </p:spPr>
      </p:pic>
    </p:spTree>
    <p:extLst>
      <p:ext uri="{BB962C8B-B14F-4D97-AF65-F5344CB8AC3E}">
        <p14:creationId xmlns:p14="http://schemas.microsoft.com/office/powerpoint/2010/main" val="314121037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824E608-9BE9-4F6F-9355-DDFFFDC2ED75}"/>
              </a:ext>
            </a:extLst>
          </p:cNvPr>
          <p:cNvSpPr>
            <a:spLocks noGrp="1"/>
          </p:cNvSpPr>
          <p:nvPr>
            <p:ph type="sldNum" sz="quarter" idx="11"/>
          </p:nvPr>
        </p:nvSpPr>
        <p:spPr/>
        <p:txBody>
          <a:bodyPr/>
          <a:lstStyle/>
          <a:p>
            <a:fld id="{0EE23A24-5E29-4F5A-B780-9568AE9A51DD}" type="slidenum">
              <a:rPr lang="en-US" smtClean="0"/>
              <a:pPr/>
              <a:t>15</a:t>
            </a:fld>
            <a:endParaRPr lang="en-US"/>
          </a:p>
        </p:txBody>
      </p:sp>
      <p:sp>
        <p:nvSpPr>
          <p:cNvPr id="2" name="Text Placeholder 1">
            <a:extLst>
              <a:ext uri="{FF2B5EF4-FFF2-40B4-BE49-F238E27FC236}">
                <a16:creationId xmlns:a16="http://schemas.microsoft.com/office/drawing/2014/main" id="{15C8563A-3AE1-4DDF-AD72-0429C927543F}"/>
              </a:ext>
            </a:extLst>
          </p:cNvPr>
          <p:cNvSpPr>
            <a:spLocks noGrp="1"/>
          </p:cNvSpPr>
          <p:nvPr>
            <p:ph type="body" sz="quarter" idx="12"/>
          </p:nvPr>
        </p:nvSpPr>
        <p:spPr>
          <a:xfrm>
            <a:off x="9266105" y="3098685"/>
            <a:ext cx="3092222" cy="660630"/>
          </a:xfrm>
        </p:spPr>
        <p:txBody>
          <a:bodyPr/>
          <a:lstStyle/>
          <a:p>
            <a:r>
              <a:rPr lang="en-US" sz="5400">
                <a:latin typeface="Abadi" panose="020B0604020104020204" pitchFamily="34" charset="0"/>
                <a:cs typeface="Segoe UI Semibold"/>
              </a:rPr>
              <a:t>Design</a:t>
            </a:r>
            <a:endParaRPr lang="en-US" sz="5400">
              <a:latin typeface="Abadi" panose="020B0604020104020204" pitchFamily="34" charset="0"/>
            </a:endParaRPr>
          </a:p>
        </p:txBody>
      </p:sp>
      <p:sp>
        <p:nvSpPr>
          <p:cNvPr id="5" name="TextBox 4">
            <a:extLst>
              <a:ext uri="{FF2B5EF4-FFF2-40B4-BE49-F238E27FC236}">
                <a16:creationId xmlns:a16="http://schemas.microsoft.com/office/drawing/2014/main" id="{C98EB1CC-7698-4C97-9E64-D8834CE1AE65}"/>
              </a:ext>
            </a:extLst>
          </p:cNvPr>
          <p:cNvSpPr txBox="1"/>
          <p:nvPr/>
        </p:nvSpPr>
        <p:spPr>
          <a:xfrm>
            <a:off x="5694965" y="254186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cs typeface="Segoe UI"/>
            </a:endParaRPr>
          </a:p>
        </p:txBody>
      </p:sp>
    </p:spTree>
    <p:extLst>
      <p:ext uri="{BB962C8B-B14F-4D97-AF65-F5344CB8AC3E}">
        <p14:creationId xmlns:p14="http://schemas.microsoft.com/office/powerpoint/2010/main" val="42664467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37EA661B-F769-467D-9160-94CCD2094B8F}"/>
              </a:ext>
            </a:extLst>
          </p:cNvPr>
          <p:cNvSpPr>
            <a:spLocks noGrp="1"/>
          </p:cNvSpPr>
          <p:nvPr>
            <p:ph sz="half" idx="1"/>
          </p:nvPr>
        </p:nvSpPr>
        <p:spPr>
          <a:xfrm>
            <a:off x="690563" y="2344071"/>
            <a:ext cx="2330223" cy="3599528"/>
          </a:xfrm>
        </p:spPr>
        <p:txBody>
          <a:bodyPr>
            <a:normAutofit/>
          </a:bodyPr>
          <a:lstStyle/>
          <a:p>
            <a:pPr>
              <a:buFont typeface="Arial" panose="020B0604020202020204" pitchFamily="34" charset="0"/>
              <a:buChar char="•"/>
            </a:pPr>
            <a:r>
              <a:rPr lang="en-US"/>
              <a:t>Ideally would have interviewed people</a:t>
            </a:r>
          </a:p>
          <a:p>
            <a:pPr>
              <a:buFont typeface="Arial" panose="020B0604020202020204" pitchFamily="34" charset="0"/>
              <a:buChar char="•"/>
            </a:pPr>
            <a:r>
              <a:rPr lang="en-US"/>
              <a:t>Design Thinking was based on top 3 problems identified</a:t>
            </a:r>
          </a:p>
          <a:p>
            <a:pPr>
              <a:buFont typeface="Arial" panose="020B0604020202020204" pitchFamily="34" charset="0"/>
              <a:buChar char="•"/>
            </a:pPr>
            <a:r>
              <a:rPr lang="en-US"/>
              <a:t>Material design for mobile interface</a:t>
            </a:r>
          </a:p>
          <a:p>
            <a:pPr>
              <a:buFont typeface="Arial" panose="020B0604020202020204" pitchFamily="34" charset="0"/>
              <a:buChar char="•"/>
            </a:pPr>
            <a:r>
              <a:rPr lang="en-US"/>
              <a:t>Adobe XD</a:t>
            </a:r>
          </a:p>
          <a:p>
            <a:endParaRPr lang="en-US"/>
          </a:p>
        </p:txBody>
      </p:sp>
      <p:pic>
        <p:nvPicPr>
          <p:cNvPr id="1026" name="Picture 2">
            <a:extLst>
              <a:ext uri="{FF2B5EF4-FFF2-40B4-BE49-F238E27FC236}">
                <a16:creationId xmlns:a16="http://schemas.microsoft.com/office/drawing/2014/main" id="{DC95A96E-AB57-4F07-9420-4A6D8933D65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89784" y="390719"/>
            <a:ext cx="2568207" cy="5552881"/>
          </a:xfrm>
          <a:prstGeom prst="rect">
            <a:avLst/>
          </a:prstGeom>
          <a:solidFill>
            <a:srgbClr val="FFFFFF"/>
          </a:solidFill>
        </p:spPr>
      </p:pic>
      <p:sp>
        <p:nvSpPr>
          <p:cNvPr id="7" name="Title 6"/>
          <p:cNvSpPr>
            <a:spLocks noGrp="1"/>
          </p:cNvSpPr>
          <p:nvPr>
            <p:ph type="title"/>
          </p:nvPr>
        </p:nvSpPr>
        <p:spPr>
          <a:xfrm>
            <a:off x="690563" y="390719"/>
            <a:ext cx="2330223" cy="1781175"/>
          </a:xfrm>
        </p:spPr>
        <p:txBody>
          <a:bodyPr anchor="t">
            <a:normAutofit/>
          </a:bodyPr>
          <a:lstStyle/>
          <a:p>
            <a:r>
              <a:rPr lang="en-AU"/>
              <a:t>The start</a:t>
            </a:r>
          </a:p>
        </p:txBody>
      </p:sp>
      <p:sp>
        <p:nvSpPr>
          <p:cNvPr id="6" name="TextBox 5">
            <a:extLst>
              <a:ext uri="{FF2B5EF4-FFF2-40B4-BE49-F238E27FC236}">
                <a16:creationId xmlns:a16="http://schemas.microsoft.com/office/drawing/2014/main" id="{A6E3DCE4-EF03-4012-9EDA-F4BE7AF4EFED}"/>
              </a:ext>
            </a:extLst>
          </p:cNvPr>
          <p:cNvSpPr txBox="1"/>
          <p:nvPr/>
        </p:nvSpPr>
        <p:spPr>
          <a:xfrm>
            <a:off x="3135796" y="3244334"/>
            <a:ext cx="6271590" cy="369332"/>
          </a:xfrm>
          <a:prstGeom prst="rect">
            <a:avLst/>
          </a:prstGeom>
          <a:noFill/>
        </p:spPr>
        <p:txBody>
          <a:bodyPr wrap="square">
            <a:spAutoFit/>
          </a:bodyPr>
          <a:lstStyle/>
          <a:p>
            <a:endParaRPr lang="en-US"/>
          </a:p>
        </p:txBody>
      </p:sp>
    </p:spTree>
    <p:extLst>
      <p:ext uri="{BB962C8B-B14F-4D97-AF65-F5344CB8AC3E}">
        <p14:creationId xmlns:p14="http://schemas.microsoft.com/office/powerpoint/2010/main" val="42114408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98F9D27F-FDC1-4CE6-A407-EA8316F7D674}"/>
              </a:ext>
            </a:extLst>
          </p:cNvPr>
          <p:cNvPicPr>
            <a:picLocks noChangeAspect="1"/>
          </p:cNvPicPr>
          <p:nvPr/>
        </p:nvPicPr>
        <p:blipFill>
          <a:blip r:embed="rId3"/>
          <a:stretch>
            <a:fillRect/>
          </a:stretch>
        </p:blipFill>
        <p:spPr>
          <a:xfrm>
            <a:off x="1997373" y="1524000"/>
            <a:ext cx="8171234" cy="3840480"/>
          </a:xfrm>
          <a:prstGeom prst="rect">
            <a:avLst/>
          </a:prstGeom>
          <a:noFill/>
        </p:spPr>
      </p:pic>
      <p:sp>
        <p:nvSpPr>
          <p:cNvPr id="9" name="Title 2">
            <a:extLst>
              <a:ext uri="{FF2B5EF4-FFF2-40B4-BE49-F238E27FC236}">
                <a16:creationId xmlns:a16="http://schemas.microsoft.com/office/drawing/2014/main" id="{01A126DF-BB7F-A845-2CAE-5F9FFDE317FA}"/>
              </a:ext>
            </a:extLst>
          </p:cNvPr>
          <p:cNvSpPr>
            <a:spLocks noGrp="1"/>
          </p:cNvSpPr>
          <p:nvPr>
            <p:ph type="title"/>
          </p:nvPr>
        </p:nvSpPr>
        <p:spPr>
          <a:xfrm>
            <a:off x="691376" y="390719"/>
            <a:ext cx="10783229" cy="998344"/>
          </a:xfrm>
        </p:spPr>
        <p:txBody>
          <a:bodyPr/>
          <a:lstStyle/>
          <a:p>
            <a:r>
              <a:rPr lang="en-US"/>
              <a:t>Iteration 0</a:t>
            </a:r>
          </a:p>
        </p:txBody>
      </p:sp>
    </p:spTree>
    <p:extLst>
      <p:ext uri="{BB962C8B-B14F-4D97-AF65-F5344CB8AC3E}">
        <p14:creationId xmlns:p14="http://schemas.microsoft.com/office/powerpoint/2010/main" val="30871455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imeline&#10;&#10;Description automatically generated">
            <a:extLst>
              <a:ext uri="{FF2B5EF4-FFF2-40B4-BE49-F238E27FC236}">
                <a16:creationId xmlns:a16="http://schemas.microsoft.com/office/drawing/2014/main" id="{8794DB9E-9F61-4A21-B820-07EA9A21F669}"/>
              </a:ext>
            </a:extLst>
          </p:cNvPr>
          <p:cNvPicPr>
            <a:picLocks noChangeAspect="1"/>
          </p:cNvPicPr>
          <p:nvPr/>
        </p:nvPicPr>
        <p:blipFill>
          <a:blip r:embed="rId3"/>
          <a:stretch>
            <a:fillRect/>
          </a:stretch>
        </p:blipFill>
        <p:spPr>
          <a:xfrm>
            <a:off x="1023296" y="1524000"/>
            <a:ext cx="10119389" cy="4351338"/>
          </a:xfrm>
          <a:prstGeom prst="rect">
            <a:avLst/>
          </a:prstGeom>
          <a:noFill/>
        </p:spPr>
      </p:pic>
      <p:sp>
        <p:nvSpPr>
          <p:cNvPr id="11" name="Title 2">
            <a:extLst>
              <a:ext uri="{FF2B5EF4-FFF2-40B4-BE49-F238E27FC236}">
                <a16:creationId xmlns:a16="http://schemas.microsoft.com/office/drawing/2014/main" id="{3AE64F2A-B070-0C27-6701-919086C09D85}"/>
              </a:ext>
            </a:extLst>
          </p:cNvPr>
          <p:cNvSpPr>
            <a:spLocks noGrp="1"/>
          </p:cNvSpPr>
          <p:nvPr>
            <p:ph type="title"/>
          </p:nvPr>
        </p:nvSpPr>
        <p:spPr>
          <a:xfrm>
            <a:off x="691376" y="390719"/>
            <a:ext cx="10783229" cy="998344"/>
          </a:xfrm>
        </p:spPr>
        <p:txBody>
          <a:bodyPr/>
          <a:lstStyle/>
          <a:p>
            <a:r>
              <a:rPr lang="en-US"/>
              <a:t>1</a:t>
            </a:r>
            <a:r>
              <a:rPr lang="en-US" baseline="30000"/>
              <a:t>st</a:t>
            </a:r>
            <a:r>
              <a:rPr lang="en-US"/>
              <a:t> iteration</a:t>
            </a:r>
          </a:p>
        </p:txBody>
      </p:sp>
    </p:spTree>
    <p:extLst>
      <p:ext uri="{BB962C8B-B14F-4D97-AF65-F5344CB8AC3E}">
        <p14:creationId xmlns:p14="http://schemas.microsoft.com/office/powerpoint/2010/main" val="25666987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B5C82F6A-C866-445D-8CD5-5C0ED19F74D2}"/>
              </a:ext>
            </a:extLst>
          </p:cNvPr>
          <p:cNvPicPr>
            <a:picLocks noChangeAspect="1"/>
          </p:cNvPicPr>
          <p:nvPr/>
        </p:nvPicPr>
        <p:blipFill>
          <a:blip r:embed="rId3"/>
          <a:stretch>
            <a:fillRect/>
          </a:stretch>
        </p:blipFill>
        <p:spPr>
          <a:xfrm>
            <a:off x="691376" y="2688741"/>
            <a:ext cx="10783229" cy="2021856"/>
          </a:xfrm>
          <a:prstGeom prst="rect">
            <a:avLst/>
          </a:prstGeom>
          <a:noFill/>
        </p:spPr>
      </p:pic>
      <p:sp>
        <p:nvSpPr>
          <p:cNvPr id="8" name="Title 2">
            <a:extLst>
              <a:ext uri="{FF2B5EF4-FFF2-40B4-BE49-F238E27FC236}">
                <a16:creationId xmlns:a16="http://schemas.microsoft.com/office/drawing/2014/main" id="{A6A7125F-CB4D-391A-39F5-7AE7903B8C50}"/>
              </a:ext>
            </a:extLst>
          </p:cNvPr>
          <p:cNvSpPr>
            <a:spLocks noGrp="1"/>
          </p:cNvSpPr>
          <p:nvPr>
            <p:ph type="title"/>
          </p:nvPr>
        </p:nvSpPr>
        <p:spPr>
          <a:xfrm>
            <a:off x="691376" y="390719"/>
            <a:ext cx="10783229" cy="998344"/>
          </a:xfrm>
        </p:spPr>
        <p:txBody>
          <a:bodyPr/>
          <a:lstStyle/>
          <a:p>
            <a:r>
              <a:rPr lang="en-US"/>
              <a:t>2</a:t>
            </a:r>
            <a:r>
              <a:rPr lang="en-US" baseline="30000"/>
              <a:t>nd</a:t>
            </a:r>
            <a:r>
              <a:rPr lang="en-US"/>
              <a:t> iteration</a:t>
            </a:r>
          </a:p>
        </p:txBody>
      </p:sp>
    </p:spTree>
    <p:extLst>
      <p:ext uri="{BB962C8B-B14F-4D97-AF65-F5344CB8AC3E}">
        <p14:creationId xmlns:p14="http://schemas.microsoft.com/office/powerpoint/2010/main" val="3454432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a:latin typeface="Abadi" panose="020B0604020104020204" pitchFamily="34" charset="0"/>
              </a:rPr>
              <a:t>Crisis Management App</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a:latin typeface="Abadi" panose="020B0604020104020204" pitchFamily="34" charset="0"/>
              </a:rPr>
              <a:t>avanade-global-hackathon-spring-2022</a:t>
            </a:r>
          </a:p>
        </p:txBody>
      </p:sp>
    </p:spTree>
    <p:extLst>
      <p:ext uri="{BB962C8B-B14F-4D97-AF65-F5344CB8AC3E}">
        <p14:creationId xmlns:p14="http://schemas.microsoft.com/office/powerpoint/2010/main" val="175827014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ord&#10;&#10;Description automatically generated">
            <a:extLst>
              <a:ext uri="{FF2B5EF4-FFF2-40B4-BE49-F238E27FC236}">
                <a16:creationId xmlns:a16="http://schemas.microsoft.com/office/drawing/2014/main" id="{E6ECB2BC-34DE-4F78-B914-D920F267AA0E}"/>
              </a:ext>
            </a:extLst>
          </p:cNvPr>
          <p:cNvPicPr>
            <a:picLocks noChangeAspect="1"/>
          </p:cNvPicPr>
          <p:nvPr/>
        </p:nvPicPr>
        <p:blipFill rotWithShape="1">
          <a:blip r:embed="rId3"/>
          <a:srcRect b="12750"/>
          <a:stretch/>
        </p:blipFill>
        <p:spPr>
          <a:xfrm>
            <a:off x="691376" y="1524000"/>
            <a:ext cx="10783229" cy="4351338"/>
          </a:xfrm>
          <a:prstGeom prst="rect">
            <a:avLst/>
          </a:prstGeom>
          <a:noFill/>
        </p:spPr>
      </p:pic>
      <p:sp>
        <p:nvSpPr>
          <p:cNvPr id="9" name="Title 2">
            <a:extLst>
              <a:ext uri="{FF2B5EF4-FFF2-40B4-BE49-F238E27FC236}">
                <a16:creationId xmlns:a16="http://schemas.microsoft.com/office/drawing/2014/main" id="{5B84031C-4292-C86C-5CC2-A034194D9DC5}"/>
              </a:ext>
            </a:extLst>
          </p:cNvPr>
          <p:cNvSpPr>
            <a:spLocks noGrp="1"/>
          </p:cNvSpPr>
          <p:nvPr>
            <p:ph type="title"/>
          </p:nvPr>
        </p:nvSpPr>
        <p:spPr>
          <a:xfrm>
            <a:off x="691376" y="390719"/>
            <a:ext cx="10783229" cy="998344"/>
          </a:xfrm>
        </p:spPr>
        <p:txBody>
          <a:bodyPr/>
          <a:lstStyle/>
          <a:p>
            <a:r>
              <a:rPr lang="en-US"/>
              <a:t>3</a:t>
            </a:r>
            <a:r>
              <a:rPr lang="en-US" baseline="30000"/>
              <a:t>rd</a:t>
            </a:r>
            <a:r>
              <a:rPr lang="en-US"/>
              <a:t> iteration</a:t>
            </a:r>
          </a:p>
        </p:txBody>
      </p:sp>
    </p:spTree>
    <p:extLst>
      <p:ext uri="{BB962C8B-B14F-4D97-AF65-F5344CB8AC3E}">
        <p14:creationId xmlns:p14="http://schemas.microsoft.com/office/powerpoint/2010/main" val="24588648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1577C029-7E6D-44E4-A886-366019D281B5}"/>
              </a:ext>
            </a:extLst>
          </p:cNvPr>
          <p:cNvPicPr>
            <a:picLocks noChangeAspect="1"/>
          </p:cNvPicPr>
          <p:nvPr/>
        </p:nvPicPr>
        <p:blipFill>
          <a:blip r:embed="rId3"/>
          <a:stretch>
            <a:fillRect/>
          </a:stretch>
        </p:blipFill>
        <p:spPr>
          <a:xfrm>
            <a:off x="3082068" y="1524000"/>
            <a:ext cx="6001844" cy="4351338"/>
          </a:xfrm>
          <a:prstGeom prst="rect">
            <a:avLst/>
          </a:prstGeom>
          <a:noFill/>
        </p:spPr>
      </p:pic>
      <p:sp>
        <p:nvSpPr>
          <p:cNvPr id="9" name="Title 2">
            <a:extLst>
              <a:ext uri="{FF2B5EF4-FFF2-40B4-BE49-F238E27FC236}">
                <a16:creationId xmlns:a16="http://schemas.microsoft.com/office/drawing/2014/main" id="{5B84031C-4292-C86C-5CC2-A034194D9DC5}"/>
              </a:ext>
            </a:extLst>
          </p:cNvPr>
          <p:cNvSpPr>
            <a:spLocks noGrp="1"/>
          </p:cNvSpPr>
          <p:nvPr>
            <p:ph type="title"/>
          </p:nvPr>
        </p:nvSpPr>
        <p:spPr>
          <a:xfrm>
            <a:off x="691376" y="390719"/>
            <a:ext cx="10783229" cy="998344"/>
          </a:xfrm>
        </p:spPr>
        <p:txBody>
          <a:bodyPr anchor="t">
            <a:normAutofit/>
          </a:bodyPr>
          <a:lstStyle/>
          <a:p>
            <a:r>
              <a:rPr lang="en-US"/>
              <a:t>4th iteration</a:t>
            </a:r>
          </a:p>
        </p:txBody>
      </p:sp>
    </p:spTree>
    <p:extLst>
      <p:ext uri="{BB962C8B-B14F-4D97-AF65-F5344CB8AC3E}">
        <p14:creationId xmlns:p14="http://schemas.microsoft.com/office/powerpoint/2010/main" val="6476377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with medium confidence">
            <a:extLst>
              <a:ext uri="{FF2B5EF4-FFF2-40B4-BE49-F238E27FC236}">
                <a16:creationId xmlns:a16="http://schemas.microsoft.com/office/drawing/2014/main" id="{184F8F7E-AD10-4353-8AFF-5F77454D6BC0}"/>
              </a:ext>
            </a:extLst>
          </p:cNvPr>
          <p:cNvPicPr>
            <a:picLocks noChangeAspect="1"/>
          </p:cNvPicPr>
          <p:nvPr/>
        </p:nvPicPr>
        <p:blipFill>
          <a:blip r:embed="rId3"/>
          <a:stretch>
            <a:fillRect/>
          </a:stretch>
        </p:blipFill>
        <p:spPr>
          <a:xfrm>
            <a:off x="3082068" y="1524000"/>
            <a:ext cx="6001844" cy="4351338"/>
          </a:xfrm>
          <a:prstGeom prst="rect">
            <a:avLst/>
          </a:prstGeom>
          <a:noFill/>
        </p:spPr>
      </p:pic>
      <p:sp>
        <p:nvSpPr>
          <p:cNvPr id="9" name="Title 2">
            <a:extLst>
              <a:ext uri="{FF2B5EF4-FFF2-40B4-BE49-F238E27FC236}">
                <a16:creationId xmlns:a16="http://schemas.microsoft.com/office/drawing/2014/main" id="{5B84031C-4292-C86C-5CC2-A034194D9DC5}"/>
              </a:ext>
            </a:extLst>
          </p:cNvPr>
          <p:cNvSpPr>
            <a:spLocks noGrp="1"/>
          </p:cNvSpPr>
          <p:nvPr>
            <p:ph type="title"/>
          </p:nvPr>
        </p:nvSpPr>
        <p:spPr>
          <a:xfrm>
            <a:off x="691376" y="390719"/>
            <a:ext cx="10783229" cy="998344"/>
          </a:xfrm>
        </p:spPr>
        <p:txBody>
          <a:bodyPr anchor="t">
            <a:normAutofit/>
          </a:bodyPr>
          <a:lstStyle/>
          <a:p>
            <a:r>
              <a:rPr lang="en-US"/>
              <a:t>5</a:t>
            </a:r>
            <a:r>
              <a:rPr lang="en-US" baseline="30000"/>
              <a:t>th</a:t>
            </a:r>
            <a:r>
              <a:rPr lang="en-US"/>
              <a:t> iteration</a:t>
            </a:r>
          </a:p>
        </p:txBody>
      </p:sp>
    </p:spTree>
    <p:extLst>
      <p:ext uri="{BB962C8B-B14F-4D97-AF65-F5344CB8AC3E}">
        <p14:creationId xmlns:p14="http://schemas.microsoft.com/office/powerpoint/2010/main" val="4255308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5B84031C-4292-C86C-5CC2-A034194D9DC5}"/>
              </a:ext>
            </a:extLst>
          </p:cNvPr>
          <p:cNvSpPr>
            <a:spLocks noGrp="1"/>
          </p:cNvSpPr>
          <p:nvPr>
            <p:ph type="title"/>
          </p:nvPr>
        </p:nvSpPr>
        <p:spPr>
          <a:xfrm>
            <a:off x="691376" y="390719"/>
            <a:ext cx="10783229" cy="998344"/>
          </a:xfrm>
        </p:spPr>
        <p:txBody>
          <a:bodyPr anchor="t">
            <a:normAutofit/>
          </a:bodyPr>
          <a:lstStyle/>
          <a:p>
            <a:r>
              <a:rPr lang="en-US"/>
              <a:t>A quick overview</a:t>
            </a:r>
          </a:p>
        </p:txBody>
      </p:sp>
      <p:pic>
        <p:nvPicPr>
          <p:cNvPr id="5122" name="Picture 2">
            <a:extLst>
              <a:ext uri="{FF2B5EF4-FFF2-40B4-BE49-F238E27FC236}">
                <a16:creationId xmlns:a16="http://schemas.microsoft.com/office/drawing/2014/main" id="{0BC5A83F-A0FF-4BA8-8F07-9A38A98C7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376" y="1143000"/>
            <a:ext cx="2112433" cy="4572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810C852-027E-4D4E-B69A-BDB983466D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1999" y="1143000"/>
            <a:ext cx="2112433" cy="4572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318BE5F6-E966-4B33-BDC9-AD089A3DCF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2868" y="1143000"/>
            <a:ext cx="2112433" cy="4572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C1D31C27-1EF2-444E-A9AA-465439F1B5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3737" y="1143000"/>
            <a:ext cx="211243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186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a:extLst>
              <a:ext uri="{FF2B5EF4-FFF2-40B4-BE49-F238E27FC236}">
                <a16:creationId xmlns:a16="http://schemas.microsoft.com/office/drawing/2014/main" id="{8B7AF524-4B1E-416A-B828-2B39286AD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3736" y="1143000"/>
            <a:ext cx="2112433"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864399BE-4681-4E14-938C-C3C127F5C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2867" y="1143000"/>
            <a:ext cx="2112433" cy="4572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5B84031C-4292-C86C-5CC2-A034194D9DC5}"/>
              </a:ext>
            </a:extLst>
          </p:cNvPr>
          <p:cNvSpPr>
            <a:spLocks noGrp="1"/>
          </p:cNvSpPr>
          <p:nvPr>
            <p:ph type="title"/>
          </p:nvPr>
        </p:nvSpPr>
        <p:spPr>
          <a:xfrm>
            <a:off x="691376" y="390719"/>
            <a:ext cx="10783229" cy="998344"/>
          </a:xfrm>
        </p:spPr>
        <p:txBody>
          <a:bodyPr anchor="t">
            <a:normAutofit/>
          </a:bodyPr>
          <a:lstStyle/>
          <a:p>
            <a:r>
              <a:rPr lang="en-US"/>
              <a:t>A quick overview</a:t>
            </a:r>
          </a:p>
        </p:txBody>
      </p:sp>
      <p:pic>
        <p:nvPicPr>
          <p:cNvPr id="6146" name="Picture 2">
            <a:extLst>
              <a:ext uri="{FF2B5EF4-FFF2-40B4-BE49-F238E27FC236}">
                <a16:creationId xmlns:a16="http://schemas.microsoft.com/office/drawing/2014/main" id="{F3AA909E-C3E2-4003-A356-89BC027859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375" y="1143000"/>
            <a:ext cx="2112433"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7412741-51FD-4BDC-9C58-1ED93AC4AA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1998" y="1143000"/>
            <a:ext cx="211243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93765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a:extLst>
              <a:ext uri="{FF2B5EF4-FFF2-40B4-BE49-F238E27FC236}">
                <a16:creationId xmlns:a16="http://schemas.microsoft.com/office/drawing/2014/main" id="{87E94E64-D67A-4DCC-A9C6-8BB22B551B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3736" y="1143000"/>
            <a:ext cx="2112433" cy="45720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685DA6BE-375E-4BBF-83C6-673F4F7F3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4680" y="1143000"/>
            <a:ext cx="2112433" cy="4572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BD699D89-8458-46EF-97F1-FD8F76E3D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1998" y="1143000"/>
            <a:ext cx="2112433" cy="4572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D08DB619-5A78-4879-9853-C022096F59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374" y="1143000"/>
            <a:ext cx="2112433" cy="4572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5B84031C-4292-C86C-5CC2-A034194D9DC5}"/>
              </a:ext>
            </a:extLst>
          </p:cNvPr>
          <p:cNvSpPr>
            <a:spLocks noGrp="1"/>
          </p:cNvSpPr>
          <p:nvPr>
            <p:ph type="title"/>
          </p:nvPr>
        </p:nvSpPr>
        <p:spPr>
          <a:xfrm>
            <a:off x="691376" y="390719"/>
            <a:ext cx="10783229" cy="998344"/>
          </a:xfrm>
        </p:spPr>
        <p:txBody>
          <a:bodyPr anchor="t">
            <a:normAutofit/>
          </a:bodyPr>
          <a:lstStyle/>
          <a:p>
            <a:r>
              <a:rPr lang="en-US"/>
              <a:t>A quick overview</a:t>
            </a:r>
          </a:p>
        </p:txBody>
      </p:sp>
    </p:spTree>
    <p:extLst>
      <p:ext uri="{BB962C8B-B14F-4D97-AF65-F5344CB8AC3E}">
        <p14:creationId xmlns:p14="http://schemas.microsoft.com/office/powerpoint/2010/main" val="384855244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a:solidFill>
                  <a:schemeClr val="bg1">
                    <a:lumMod val="50000"/>
                  </a:schemeClr>
                </a:solidFill>
                <a:latin typeface="Abadi" panose="020B0604020104020204" pitchFamily="34" charset="0"/>
              </a:rPr>
              <a:t>How design thinking helped guide us</a:t>
            </a:r>
            <a:endParaRPr lang="en-AU">
              <a:latin typeface="Abadi" panose="020B0604020104020204" pitchFamily="34" charset="0"/>
            </a:endParaRPr>
          </a:p>
        </p:txBody>
      </p:sp>
      <p:pic>
        <p:nvPicPr>
          <p:cNvPr id="2050" name="Picture 2">
            <a:extLst>
              <a:ext uri="{FF2B5EF4-FFF2-40B4-BE49-F238E27FC236}">
                <a16:creationId xmlns:a16="http://schemas.microsoft.com/office/drawing/2014/main" id="{4578CE96-9143-46ED-91EA-EA6F84A8D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351" y="1086660"/>
            <a:ext cx="2051824" cy="44408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FC69027-8033-4B62-8927-91A4F1C78C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8871" y="1086659"/>
            <a:ext cx="2051823" cy="444082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20AA729-DAA2-470B-8556-8D41036511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7447" y="1086659"/>
            <a:ext cx="2051823" cy="44408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AD970BC0-845A-465A-9783-CF40DA65C3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9" t="64149" r="37359" b="16042"/>
          <a:stretch/>
        </p:blipFill>
        <p:spPr bwMode="auto">
          <a:xfrm>
            <a:off x="2149786" y="1979831"/>
            <a:ext cx="2428347" cy="16777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C39B5B74-A476-4E42-94D3-4C6E687AF2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8866" b="49405"/>
          <a:stretch/>
        </p:blipFill>
        <p:spPr bwMode="auto">
          <a:xfrm>
            <a:off x="3142613" y="5206075"/>
            <a:ext cx="4727078" cy="1199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11FAA61B-7803-4D0F-A848-B2AEEB3030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0312" y="1077160"/>
            <a:ext cx="2051823" cy="44408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FC62217-0DB1-40A3-BFF4-CC457B045AB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2317" t="68890" r="4400" b="16239"/>
          <a:stretch/>
        </p:blipFill>
        <p:spPr bwMode="auto">
          <a:xfrm>
            <a:off x="6907804" y="2295317"/>
            <a:ext cx="1701479" cy="164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A099707-06CF-457D-BBB8-7C33F3FC2195}"/>
              </a:ext>
            </a:extLst>
          </p:cNvPr>
          <p:cNvCxnSpPr>
            <a:cxnSpLocks/>
          </p:cNvCxnSpPr>
          <p:nvPr/>
        </p:nvCxnSpPr>
        <p:spPr>
          <a:xfrm flipH="1" flipV="1">
            <a:off x="8638450" y="3842795"/>
            <a:ext cx="603341" cy="38196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0ABFE6-3DFB-4E59-8A2B-4668853AED92}"/>
              </a:ext>
            </a:extLst>
          </p:cNvPr>
          <p:cNvCxnSpPr>
            <a:cxnSpLocks/>
          </p:cNvCxnSpPr>
          <p:nvPr/>
        </p:nvCxnSpPr>
        <p:spPr>
          <a:xfrm flipV="1">
            <a:off x="1500257" y="3657599"/>
            <a:ext cx="649529" cy="4741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66184E1-7EC0-4720-8E66-406F2DEE8A28}"/>
              </a:ext>
            </a:extLst>
          </p:cNvPr>
          <p:cNvCxnSpPr>
            <a:cxnSpLocks/>
          </p:cNvCxnSpPr>
          <p:nvPr/>
        </p:nvCxnSpPr>
        <p:spPr>
          <a:xfrm>
            <a:off x="5541033" y="3314931"/>
            <a:ext cx="0" cy="181965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2240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a:extLst>
              <a:ext uri="{FF2B5EF4-FFF2-40B4-BE49-F238E27FC236}">
                <a16:creationId xmlns:a16="http://schemas.microsoft.com/office/drawing/2014/main" id="{18646FEA-A6DD-4EAB-BF11-1AECDA793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6569" y="1089725"/>
            <a:ext cx="2051823" cy="444082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A34D814-C7A5-4C6C-81D9-2F3E3A0F94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1515" y="1117128"/>
            <a:ext cx="2100400" cy="454595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AU">
                <a:solidFill>
                  <a:schemeClr val="bg1">
                    <a:lumMod val="50000"/>
                  </a:schemeClr>
                </a:solidFill>
                <a:latin typeface="Abadi" panose="020B0604020104020204" pitchFamily="34" charset="0"/>
              </a:rPr>
              <a:t>How design thinking helped guide us</a:t>
            </a:r>
            <a:endParaRPr lang="en-AU">
              <a:latin typeface="Abadi" panose="020B0604020104020204" pitchFamily="34" charset="0"/>
            </a:endParaRPr>
          </a:p>
        </p:txBody>
      </p:sp>
      <p:pic>
        <p:nvPicPr>
          <p:cNvPr id="3074" name="Picture 2">
            <a:extLst>
              <a:ext uri="{FF2B5EF4-FFF2-40B4-BE49-F238E27FC236}">
                <a16:creationId xmlns:a16="http://schemas.microsoft.com/office/drawing/2014/main" id="{0F4BF681-3CBC-4145-B57A-FEAA352FD1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376" y="1117128"/>
            <a:ext cx="2100400" cy="45459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A8A46B22-77D6-46DA-B68F-FB831BB0EAA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6724" r="5159" b="15637"/>
          <a:stretch/>
        </p:blipFill>
        <p:spPr bwMode="auto">
          <a:xfrm>
            <a:off x="1151342" y="3235294"/>
            <a:ext cx="4515245" cy="7870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E0FD71CD-47AB-4FEC-BCD7-1D0A086C954C}"/>
              </a:ext>
            </a:extLst>
          </p:cNvPr>
          <p:cNvCxnSpPr>
            <a:cxnSpLocks/>
          </p:cNvCxnSpPr>
          <p:nvPr/>
        </p:nvCxnSpPr>
        <p:spPr>
          <a:xfrm flipV="1">
            <a:off x="1388962" y="4123652"/>
            <a:ext cx="544010" cy="648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80" name="Picture 8">
            <a:extLst>
              <a:ext uri="{FF2B5EF4-FFF2-40B4-BE49-F238E27FC236}">
                <a16:creationId xmlns:a16="http://schemas.microsoft.com/office/drawing/2014/main" id="{0F0EA0CC-E804-4C23-89DD-05B5057F5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1915" y="1117128"/>
            <a:ext cx="2103784" cy="45532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F177D955-5AA0-4775-A818-090DF0F37E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42" t="84881" r="52572" b="6971"/>
          <a:stretch/>
        </p:blipFill>
        <p:spPr bwMode="auto">
          <a:xfrm>
            <a:off x="2907586" y="4447743"/>
            <a:ext cx="2495860" cy="9983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837340F0-A5EE-45C0-A154-52571E8E5BAC}"/>
              </a:ext>
            </a:extLst>
          </p:cNvPr>
          <p:cNvCxnSpPr>
            <a:cxnSpLocks/>
          </p:cNvCxnSpPr>
          <p:nvPr/>
        </p:nvCxnSpPr>
        <p:spPr>
          <a:xfrm>
            <a:off x="1388962" y="5197204"/>
            <a:ext cx="1518624" cy="28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4">
            <a:extLst>
              <a:ext uri="{FF2B5EF4-FFF2-40B4-BE49-F238E27FC236}">
                <a16:creationId xmlns:a16="http://schemas.microsoft.com/office/drawing/2014/main" id="{C22B369C-83BB-4F6F-8B88-EA43C62C97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3" t="28397" r="-1764" b="57398"/>
          <a:stretch/>
        </p:blipFill>
        <p:spPr bwMode="auto">
          <a:xfrm>
            <a:off x="2273605" y="1389063"/>
            <a:ext cx="3324126" cy="9983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C430E8F1-9660-4D95-84CB-8600E3C4AB02}"/>
              </a:ext>
            </a:extLst>
          </p:cNvPr>
          <p:cNvCxnSpPr>
            <a:cxnSpLocks/>
          </p:cNvCxnSpPr>
          <p:nvPr/>
        </p:nvCxnSpPr>
        <p:spPr>
          <a:xfrm flipH="1" flipV="1">
            <a:off x="5000263" y="2365203"/>
            <a:ext cx="1095737" cy="32154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4730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3A15AD3F-1B6E-44B3-89D3-A344416C2B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325" r="1" b="5348"/>
          <a:stretch/>
        </p:blipFill>
        <p:spPr bwMode="auto">
          <a:xfrm>
            <a:off x="690562" y="1584000"/>
            <a:ext cx="6323423" cy="3599528"/>
          </a:xfrm>
          <a:prstGeom prst="rect">
            <a:avLst/>
          </a:prstGeom>
          <a:noFill/>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5B84031C-4292-C86C-5CC2-A034194D9DC5}"/>
              </a:ext>
            </a:extLst>
          </p:cNvPr>
          <p:cNvSpPr>
            <a:spLocks noGrp="1"/>
          </p:cNvSpPr>
          <p:nvPr>
            <p:ph type="title"/>
          </p:nvPr>
        </p:nvSpPr>
        <p:spPr>
          <a:xfrm>
            <a:off x="690562" y="390719"/>
            <a:ext cx="6323423" cy="1080000"/>
          </a:xfrm>
        </p:spPr>
        <p:txBody>
          <a:bodyPr anchor="t">
            <a:normAutofit/>
          </a:bodyPr>
          <a:lstStyle/>
          <a:p>
            <a:r>
              <a:rPr lang="en-US"/>
              <a:t>Future features</a:t>
            </a:r>
          </a:p>
        </p:txBody>
      </p:sp>
      <p:pic>
        <p:nvPicPr>
          <p:cNvPr id="8194" name="Picture 2">
            <a:extLst>
              <a:ext uri="{FF2B5EF4-FFF2-40B4-BE49-F238E27FC236}">
                <a16:creationId xmlns:a16="http://schemas.microsoft.com/office/drawing/2014/main" id="{276D4CDB-3BC5-405B-A123-FD6C7DF379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74" r="2" b="2"/>
          <a:stretch/>
        </p:blipFill>
        <p:spPr bwMode="auto">
          <a:xfrm>
            <a:off x="8729662" y="390719"/>
            <a:ext cx="2862269" cy="5552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5926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3319" y="2953893"/>
            <a:ext cx="4707038" cy="1080000"/>
          </a:xfrm>
        </p:spPr>
        <p:txBody>
          <a:bodyPr/>
          <a:lstStyle/>
          <a:p>
            <a:r>
              <a:rPr lang="en-AU" sz="5400">
                <a:latin typeface="Abadi" panose="020B0604020104020204" pitchFamily="34" charset="0"/>
              </a:rPr>
              <a:t>Business</a:t>
            </a:r>
          </a:p>
        </p:txBody>
      </p:sp>
    </p:spTree>
    <p:extLst>
      <p:ext uri="{BB962C8B-B14F-4D97-AF65-F5344CB8AC3E}">
        <p14:creationId xmlns:p14="http://schemas.microsoft.com/office/powerpoint/2010/main" val="39439430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pPr algn="ctr"/>
            <a:r>
              <a:rPr lang="en-CA" b="1" i="0">
                <a:solidFill>
                  <a:schemeClr val="bg1">
                    <a:lumMod val="50000"/>
                  </a:schemeClr>
                </a:solidFill>
                <a:effectLst/>
                <a:latin typeface="Abadi" panose="020B0604020104020204" pitchFamily="34" charset="0"/>
              </a:rPr>
              <a:t>Tomasz Michniewicz</a:t>
            </a:r>
          </a:p>
          <a:p>
            <a:pPr algn="ctr"/>
            <a:r>
              <a:rPr lang="en-CA" sz="1600" b="0" i="0">
                <a:effectLst/>
                <a:latin typeface="Abadi" panose="020B0604020104020204" pitchFamily="34" charset="0"/>
              </a:rPr>
              <a:t>Sr. Cons, Full-Stack Dev</a:t>
            </a:r>
            <a:endParaRPr lang="en-CA" sz="1600" b="1">
              <a:solidFill>
                <a:srgbClr val="D6D6D6"/>
              </a:solidFill>
              <a:latin typeface="Abadi" panose="020B0604020104020204" pitchFamily="34" charset="0"/>
            </a:endParaRPr>
          </a:p>
          <a:p>
            <a:pPr algn="ctr"/>
            <a:endParaRPr lang="en-CA" b="1">
              <a:solidFill>
                <a:srgbClr val="D6D6D6"/>
              </a:solidFill>
              <a:latin typeface="Abadi" panose="020B0604020104020204" pitchFamily="34" charset="0"/>
            </a:endParaRPr>
          </a:p>
          <a:p>
            <a:pPr algn="ctr"/>
            <a:r>
              <a:rPr lang="en-CA" b="1" i="0">
                <a:solidFill>
                  <a:schemeClr val="bg1">
                    <a:lumMod val="50000"/>
                  </a:schemeClr>
                </a:solidFill>
                <a:effectLst/>
                <a:latin typeface="Abadi" panose="020B0604020104020204" pitchFamily="34" charset="0"/>
              </a:rPr>
              <a:t>Jaime Castillo</a:t>
            </a:r>
          </a:p>
          <a:p>
            <a:pPr algn="ctr"/>
            <a:r>
              <a:rPr lang="en-CA" sz="1600" b="0" i="0">
                <a:effectLst/>
                <a:latin typeface="Abadi" panose="020B0604020104020204" pitchFamily="34" charset="0"/>
              </a:rPr>
              <a:t>Cons, Full-Stack Dev</a:t>
            </a:r>
          </a:p>
          <a:p>
            <a:pPr algn="ctr"/>
            <a:endParaRPr lang="en-CA" sz="2000" b="1">
              <a:solidFill>
                <a:srgbClr val="D6D6D6"/>
              </a:solidFill>
              <a:latin typeface="Abadi" panose="020B0604020104020204" pitchFamily="34" charset="0"/>
            </a:endParaRPr>
          </a:p>
          <a:p>
            <a:pPr algn="ctr"/>
            <a:r>
              <a:rPr lang="en-CA" b="1">
                <a:solidFill>
                  <a:schemeClr val="bg1">
                    <a:lumMod val="50000"/>
                  </a:schemeClr>
                </a:solidFill>
                <a:latin typeface="Abadi" panose="020B0604020104020204" pitchFamily="34" charset="0"/>
              </a:rPr>
              <a:t>Veena Mathews </a:t>
            </a:r>
          </a:p>
          <a:p>
            <a:pPr algn="ctr"/>
            <a:r>
              <a:rPr lang="en-CA" sz="1600" b="0" i="0">
                <a:effectLst/>
                <a:latin typeface="Abadi" panose="020B0604020104020204" pitchFamily="34" charset="0"/>
              </a:rPr>
              <a:t>Cons, Full-Stack Dev</a:t>
            </a:r>
            <a:endParaRPr lang="en-CA" sz="1600" b="1">
              <a:solidFill>
                <a:srgbClr val="D6D6D6"/>
              </a:solidFill>
              <a:latin typeface="Abadi" panose="020B0604020104020204" pitchFamily="34" charset="0"/>
            </a:endParaRPr>
          </a:p>
          <a:p>
            <a:pPr algn="ctr"/>
            <a:endParaRPr lang="en-CA" b="1" i="0">
              <a:solidFill>
                <a:schemeClr val="bg1">
                  <a:lumMod val="50000"/>
                </a:schemeClr>
              </a:solidFill>
              <a:effectLst/>
              <a:latin typeface="Abadi" panose="020B0604020104020204" pitchFamily="34" charset="0"/>
            </a:endParaRPr>
          </a:p>
          <a:p>
            <a:pPr algn="ctr"/>
            <a:r>
              <a:rPr lang="en-CA" b="1" i="0">
                <a:solidFill>
                  <a:schemeClr val="bg1">
                    <a:lumMod val="50000"/>
                  </a:schemeClr>
                </a:solidFill>
                <a:effectLst/>
                <a:latin typeface="Abadi" panose="020B0604020104020204" pitchFamily="34" charset="0"/>
              </a:rPr>
              <a:t>Luke </a:t>
            </a:r>
            <a:r>
              <a:rPr lang="en-CA" b="1" i="0" err="1">
                <a:solidFill>
                  <a:schemeClr val="bg1">
                    <a:lumMod val="50000"/>
                  </a:schemeClr>
                </a:solidFill>
                <a:effectLst/>
                <a:latin typeface="Abadi" panose="020B0604020104020204" pitchFamily="34" charset="0"/>
              </a:rPr>
              <a:t>Iremadze</a:t>
            </a:r>
            <a:endParaRPr lang="en-CA" b="1" i="0">
              <a:solidFill>
                <a:schemeClr val="bg1">
                  <a:lumMod val="50000"/>
                </a:schemeClr>
              </a:solidFill>
              <a:effectLst/>
              <a:latin typeface="Abadi" panose="020B0604020104020204" pitchFamily="34" charset="0"/>
            </a:endParaRPr>
          </a:p>
          <a:p>
            <a:pPr algn="ctr"/>
            <a:r>
              <a:rPr lang="en-CA" sz="1600" b="0" i="0">
                <a:effectLst/>
                <a:latin typeface="Abadi" panose="020B0604020104020204" pitchFamily="34" charset="0"/>
              </a:rPr>
              <a:t>Sr. Analyst, Full-Stack Dev</a:t>
            </a:r>
            <a:endParaRPr lang="en-CA" sz="1600" b="1">
              <a:solidFill>
                <a:srgbClr val="D6D6D6"/>
              </a:solidFill>
              <a:latin typeface="Abadi" panose="020B0604020104020204" pitchFamily="34" charset="0"/>
            </a:endParaRPr>
          </a:p>
          <a:p>
            <a:pPr algn="ctr"/>
            <a:endParaRPr lang="en-AU">
              <a:latin typeface="Abadi" panose="020B0604020104020204" pitchFamily="34" charset="0"/>
            </a:endParaRPr>
          </a:p>
        </p:txBody>
      </p:sp>
      <p:sp>
        <p:nvSpPr>
          <p:cNvPr id="2" name="Title 1"/>
          <p:cNvSpPr>
            <a:spLocks noGrp="1"/>
          </p:cNvSpPr>
          <p:nvPr>
            <p:ph type="title"/>
          </p:nvPr>
        </p:nvSpPr>
        <p:spPr/>
        <p:txBody>
          <a:bodyPr/>
          <a:lstStyle/>
          <a:p>
            <a:r>
              <a:rPr lang="en-AU" sz="4400">
                <a:latin typeface="Abadi" panose="020B0604020104020204" pitchFamily="34" charset="0"/>
              </a:rPr>
              <a:t>The Team</a:t>
            </a:r>
          </a:p>
        </p:txBody>
      </p:sp>
      <p:pic>
        <p:nvPicPr>
          <p:cNvPr id="23" name="Picture 22">
            <a:extLst>
              <a:ext uri="{FF2B5EF4-FFF2-40B4-BE49-F238E27FC236}">
                <a16:creationId xmlns:a16="http://schemas.microsoft.com/office/drawing/2014/main" id="{5D258662-9A9D-455E-BF15-0C8455E7538A}"/>
              </a:ext>
            </a:extLst>
          </p:cNvPr>
          <p:cNvPicPr>
            <a:picLocks noChangeAspect="1"/>
          </p:cNvPicPr>
          <p:nvPr/>
        </p:nvPicPr>
        <p:blipFill>
          <a:blip r:embed="rId2"/>
          <a:stretch>
            <a:fillRect/>
          </a:stretch>
        </p:blipFill>
        <p:spPr>
          <a:xfrm>
            <a:off x="6331974" y="1508081"/>
            <a:ext cx="810364" cy="817455"/>
          </a:xfrm>
          <a:prstGeom prst="rect">
            <a:avLst/>
          </a:prstGeom>
          <a:ln>
            <a:noFill/>
          </a:ln>
          <a:effectLst>
            <a:outerShdw blurRad="190500" algn="tl" rotWithShape="0">
              <a:srgbClr val="000000">
                <a:alpha val="70000"/>
              </a:srgbClr>
            </a:outerShdw>
          </a:effectLst>
        </p:spPr>
      </p:pic>
      <p:pic>
        <p:nvPicPr>
          <p:cNvPr id="25" name="Picture 24">
            <a:extLst>
              <a:ext uri="{FF2B5EF4-FFF2-40B4-BE49-F238E27FC236}">
                <a16:creationId xmlns:a16="http://schemas.microsoft.com/office/drawing/2014/main" id="{12597182-E0B1-4D78-856F-4CEA656607A4}"/>
              </a:ext>
            </a:extLst>
          </p:cNvPr>
          <p:cNvPicPr>
            <a:picLocks noChangeAspect="1"/>
          </p:cNvPicPr>
          <p:nvPr/>
        </p:nvPicPr>
        <p:blipFill>
          <a:blip r:embed="rId3"/>
          <a:stretch>
            <a:fillRect/>
          </a:stretch>
        </p:blipFill>
        <p:spPr>
          <a:xfrm>
            <a:off x="6331974" y="5017137"/>
            <a:ext cx="784909" cy="7780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28">
            <a:extLst>
              <a:ext uri="{FF2B5EF4-FFF2-40B4-BE49-F238E27FC236}">
                <a16:creationId xmlns:a16="http://schemas.microsoft.com/office/drawing/2014/main" id="{ABDEF1F6-B94A-4FDE-AA93-FA2D40172E05}"/>
              </a:ext>
            </a:extLst>
          </p:cNvPr>
          <p:cNvPicPr>
            <a:picLocks noChangeAspect="1"/>
          </p:cNvPicPr>
          <p:nvPr/>
        </p:nvPicPr>
        <p:blipFill>
          <a:blip r:embed="rId4"/>
          <a:stretch>
            <a:fillRect/>
          </a:stretch>
        </p:blipFill>
        <p:spPr>
          <a:xfrm>
            <a:off x="6331974" y="2711846"/>
            <a:ext cx="827588" cy="7862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30">
            <a:extLst>
              <a:ext uri="{FF2B5EF4-FFF2-40B4-BE49-F238E27FC236}">
                <a16:creationId xmlns:a16="http://schemas.microsoft.com/office/drawing/2014/main" id="{A8203E3C-63C8-4EE0-8E9B-C165C0BB0904}"/>
              </a:ext>
            </a:extLst>
          </p:cNvPr>
          <p:cNvPicPr>
            <a:picLocks noChangeAspect="1"/>
          </p:cNvPicPr>
          <p:nvPr/>
        </p:nvPicPr>
        <p:blipFill>
          <a:blip r:embed="rId5"/>
          <a:stretch>
            <a:fillRect/>
          </a:stretch>
        </p:blipFill>
        <p:spPr>
          <a:xfrm>
            <a:off x="6315415" y="3872878"/>
            <a:ext cx="795458" cy="7862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129618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a:solidFill>
                  <a:schemeClr val="tx1">
                    <a:lumMod val="60000"/>
                    <a:lumOff val="40000"/>
                  </a:schemeClr>
                </a:solidFill>
                <a:latin typeface="Abadi" panose="020B0604020202020204" pitchFamily="34" charset="0"/>
              </a:rPr>
              <a:t>What</a:t>
            </a:r>
            <a:r>
              <a:rPr lang="en-AU">
                <a:solidFill>
                  <a:schemeClr val="bg1">
                    <a:lumMod val="50000"/>
                  </a:schemeClr>
                </a:solidFill>
                <a:latin typeface="Abadi" panose="020B0604020202020204" pitchFamily="34" charset="0"/>
              </a:rPr>
              <a:t> makes our app unique ?</a:t>
            </a:r>
          </a:p>
        </p:txBody>
      </p:sp>
      <p:sp>
        <p:nvSpPr>
          <p:cNvPr id="6" name="TextBox 5">
            <a:extLst>
              <a:ext uri="{FF2B5EF4-FFF2-40B4-BE49-F238E27FC236}">
                <a16:creationId xmlns:a16="http://schemas.microsoft.com/office/drawing/2014/main" id="{2D3E45DD-A6DA-44ED-ADB0-9CA05937E8A2}"/>
              </a:ext>
            </a:extLst>
          </p:cNvPr>
          <p:cNvSpPr txBox="1"/>
          <p:nvPr/>
        </p:nvSpPr>
        <p:spPr>
          <a:xfrm>
            <a:off x="7185966" y="6366877"/>
            <a:ext cx="1744034" cy="1754326"/>
          </a:xfrm>
          <a:prstGeom prst="rect">
            <a:avLst/>
          </a:prstGeom>
          <a:noFill/>
        </p:spPr>
        <p:txBody>
          <a:bodyPr wrap="square" rtlCol="0">
            <a:spAutoFit/>
          </a:bodyPr>
          <a:lstStyle/>
          <a:p>
            <a:br>
              <a:rPr lang="en-CA"/>
            </a:br>
            <a:br>
              <a:rPr lang="en-CA"/>
            </a:br>
            <a:br>
              <a:rPr lang="en-CA"/>
            </a:br>
            <a:br>
              <a:rPr lang="en-CA"/>
            </a:br>
            <a:endParaRPr lang="en-CA"/>
          </a:p>
          <a:p>
            <a:endParaRPr lang="en-CA"/>
          </a:p>
        </p:txBody>
      </p:sp>
      <p:pic>
        <p:nvPicPr>
          <p:cNvPr id="13" name="Picture 2" descr="Red Cross providing life-saving assistance for hundreds of thousands  displaced from Ukraine | IFRC">
            <a:extLst>
              <a:ext uri="{FF2B5EF4-FFF2-40B4-BE49-F238E27FC236}">
                <a16:creationId xmlns:a16="http://schemas.microsoft.com/office/drawing/2014/main" id="{67DE2B34-E298-4D89-B09E-38C9040BF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2926" y="1671232"/>
            <a:ext cx="1942098" cy="109228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6" name="Content Placeholder 2" descr="Thought outline">
            <a:extLst>
              <a:ext uri="{FF2B5EF4-FFF2-40B4-BE49-F238E27FC236}">
                <a16:creationId xmlns:a16="http://schemas.microsoft.com/office/drawing/2014/main" id="{2BBBF99A-492E-4442-99F3-CDB52DEB8B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27912" y="3490780"/>
            <a:ext cx="1093205" cy="1093205"/>
          </a:xfrm>
          <a:prstGeom prst="rect">
            <a:avLst/>
          </a:prstGeom>
        </p:spPr>
      </p:pic>
      <p:sp>
        <p:nvSpPr>
          <p:cNvPr id="9" name="TextBox 8">
            <a:extLst>
              <a:ext uri="{FF2B5EF4-FFF2-40B4-BE49-F238E27FC236}">
                <a16:creationId xmlns:a16="http://schemas.microsoft.com/office/drawing/2014/main" id="{4C732406-1800-4435-872B-C889CF0DDB90}"/>
              </a:ext>
            </a:extLst>
          </p:cNvPr>
          <p:cNvSpPr txBox="1"/>
          <p:nvPr/>
        </p:nvSpPr>
        <p:spPr>
          <a:xfrm>
            <a:off x="9876654" y="3698183"/>
            <a:ext cx="820010" cy="246221"/>
          </a:xfrm>
          <a:prstGeom prst="rect">
            <a:avLst/>
          </a:prstGeom>
          <a:noFill/>
        </p:spPr>
        <p:txBody>
          <a:bodyPr wrap="square" rtlCol="0">
            <a:spAutoFit/>
          </a:bodyPr>
          <a:lstStyle/>
          <a:p>
            <a:r>
              <a:rPr lang="en-CA" sz="1000" b="1">
                <a:solidFill>
                  <a:srgbClr val="FFC000"/>
                </a:solidFill>
                <a:latin typeface="Abadi" panose="020B0604020104020204" pitchFamily="34" charset="0"/>
              </a:rPr>
              <a:t>I want help</a:t>
            </a:r>
          </a:p>
        </p:txBody>
      </p:sp>
      <p:pic>
        <p:nvPicPr>
          <p:cNvPr id="19" name="Content Placeholder 10" descr="Thought outline">
            <a:extLst>
              <a:ext uri="{FF2B5EF4-FFF2-40B4-BE49-F238E27FC236}">
                <a16:creationId xmlns:a16="http://schemas.microsoft.com/office/drawing/2014/main" id="{24B6D9FF-0199-4586-9126-B6701635E9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56553" y="1709111"/>
            <a:ext cx="1093205" cy="1093205"/>
          </a:xfrm>
          <a:prstGeom prst="rect">
            <a:avLst/>
          </a:prstGeom>
        </p:spPr>
      </p:pic>
      <p:sp>
        <p:nvSpPr>
          <p:cNvPr id="22" name="TextBox 21">
            <a:extLst>
              <a:ext uri="{FF2B5EF4-FFF2-40B4-BE49-F238E27FC236}">
                <a16:creationId xmlns:a16="http://schemas.microsoft.com/office/drawing/2014/main" id="{26CCD83D-CFB6-4870-AF71-97BE16752BB1}"/>
              </a:ext>
            </a:extLst>
          </p:cNvPr>
          <p:cNvSpPr txBox="1"/>
          <p:nvPr/>
        </p:nvSpPr>
        <p:spPr>
          <a:xfrm>
            <a:off x="8021231" y="1899364"/>
            <a:ext cx="1093205" cy="246221"/>
          </a:xfrm>
          <a:prstGeom prst="rect">
            <a:avLst/>
          </a:prstGeom>
          <a:noFill/>
        </p:spPr>
        <p:txBody>
          <a:bodyPr wrap="square">
            <a:spAutoFit/>
          </a:bodyPr>
          <a:lstStyle/>
          <a:p>
            <a:r>
              <a:rPr lang="en-CA" sz="1000" b="1">
                <a:solidFill>
                  <a:srgbClr val="0070C0"/>
                </a:solidFill>
                <a:latin typeface="Abadi" panose="020B0604020104020204" pitchFamily="34" charset="0"/>
              </a:rPr>
              <a:t>I can help</a:t>
            </a:r>
          </a:p>
        </p:txBody>
      </p:sp>
      <p:sp>
        <p:nvSpPr>
          <p:cNvPr id="11" name="TextBox 10">
            <a:extLst>
              <a:ext uri="{FF2B5EF4-FFF2-40B4-BE49-F238E27FC236}">
                <a16:creationId xmlns:a16="http://schemas.microsoft.com/office/drawing/2014/main" id="{705D5FD7-5A9B-41CD-8AB7-621811475A60}"/>
              </a:ext>
            </a:extLst>
          </p:cNvPr>
          <p:cNvSpPr txBox="1"/>
          <p:nvPr/>
        </p:nvSpPr>
        <p:spPr>
          <a:xfrm>
            <a:off x="8995856" y="2973896"/>
            <a:ext cx="768301" cy="400110"/>
          </a:xfrm>
          <a:prstGeom prst="rect">
            <a:avLst/>
          </a:prstGeom>
          <a:noFill/>
        </p:spPr>
        <p:txBody>
          <a:bodyPr wrap="square" rtlCol="0">
            <a:spAutoFit/>
          </a:bodyPr>
          <a:lstStyle/>
          <a:p>
            <a:r>
              <a:rPr lang="en-CA" sz="2000">
                <a:latin typeface="Abadi" panose="020B0604020104020204" pitchFamily="34" charset="0"/>
              </a:rPr>
              <a:t>VS</a:t>
            </a:r>
          </a:p>
        </p:txBody>
      </p:sp>
      <p:sp>
        <p:nvSpPr>
          <p:cNvPr id="12" name="Content Placeholder 11">
            <a:extLst>
              <a:ext uri="{FF2B5EF4-FFF2-40B4-BE49-F238E27FC236}">
                <a16:creationId xmlns:a16="http://schemas.microsoft.com/office/drawing/2014/main" id="{DBA80D31-4C88-49B2-9FBA-47BD38C73378}"/>
              </a:ext>
            </a:extLst>
          </p:cNvPr>
          <p:cNvSpPr>
            <a:spLocks noGrp="1"/>
          </p:cNvSpPr>
          <p:nvPr>
            <p:ph idx="1"/>
          </p:nvPr>
        </p:nvSpPr>
        <p:spPr>
          <a:xfrm>
            <a:off x="629584" y="1326314"/>
            <a:ext cx="6639021" cy="3840480"/>
          </a:xfrm>
        </p:spPr>
        <p:txBody>
          <a:bodyPr/>
          <a:lstStyle/>
          <a:p>
            <a:pPr marL="342900" indent="-342900">
              <a:buFont typeface="Arial" panose="020B0604020202020204" pitchFamily="34" charset="0"/>
              <a:buChar char="•"/>
            </a:pPr>
            <a:r>
              <a:rPr lang="en-CA"/>
              <a:t>There are no apps currently where organizations can post a requirement for a need (volunteers, supply, professional services like health services or translation )</a:t>
            </a:r>
          </a:p>
          <a:p>
            <a:pPr marL="342900" indent="-342900">
              <a:buFont typeface="Arial" panose="020B0604020202020204" pitchFamily="34" charset="0"/>
              <a:buChar char="•"/>
            </a:pPr>
            <a:r>
              <a:rPr lang="en-CA"/>
              <a:t>There are no applications that can post an add for individuals that are able to help</a:t>
            </a:r>
          </a:p>
          <a:p>
            <a:pPr marL="342900" indent="-342900">
              <a:buFont typeface="Arial" panose="020B0604020202020204" pitchFamily="34" charset="0"/>
              <a:buChar char="•"/>
            </a:pPr>
            <a:r>
              <a:rPr lang="en-CA"/>
              <a:t>These help can be done virtually over a video call so it is not location specific</a:t>
            </a:r>
          </a:p>
          <a:p>
            <a:pPr marL="342900" indent="-342900">
              <a:buFont typeface="Arial" panose="020B0604020202020204" pitchFamily="34" charset="0"/>
              <a:buChar char="•"/>
            </a:pPr>
            <a:r>
              <a:rPr lang="en-CA"/>
              <a:t>Refugees can also post and look up for services that they are in need of</a:t>
            </a:r>
          </a:p>
          <a:p>
            <a:pPr marL="342900" indent="-342900">
              <a:buFont typeface="Arial" panose="020B0604020202020204" pitchFamily="34" charset="0"/>
              <a:buChar char="•"/>
            </a:pPr>
            <a:r>
              <a:rPr lang="en-CA"/>
              <a:t>Live data that shows how many people are at a facility, if they can offer more help, if there are enough supplies or not </a:t>
            </a:r>
          </a:p>
          <a:p>
            <a:pPr marL="342900" indent="-342900">
              <a:buFont typeface="Arial" panose="020B0604020202020204" pitchFamily="34" charset="0"/>
              <a:buChar char="•"/>
            </a:pPr>
            <a:endParaRPr lang="en-CA"/>
          </a:p>
        </p:txBody>
      </p:sp>
      <p:pic>
        <p:nvPicPr>
          <p:cNvPr id="9226" name="Picture 10" descr="How can I help Ukraine? | International Rescue Committee (IRC)">
            <a:extLst>
              <a:ext uri="{FF2B5EF4-FFF2-40B4-BE49-F238E27FC236}">
                <a16:creationId xmlns:a16="http://schemas.microsoft.com/office/drawing/2014/main" id="{6888F453-4272-4ACD-9847-759644222E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7095" y="3485202"/>
            <a:ext cx="1946188" cy="111138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18660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endParaRPr lang="en-US"/>
          </a:p>
          <a:p>
            <a:r>
              <a:rPr lang="en-US"/>
              <a:t>With our application there are many ways to help everyone involved in a crisis</a:t>
            </a:r>
          </a:p>
          <a:p>
            <a:endParaRPr lang="en-US"/>
          </a:p>
          <a:p>
            <a:pPr marL="342900" indent="-342900">
              <a:buFont typeface="Arial" panose="020B0604020202020204" pitchFamily="34" charset="0"/>
              <a:buChar char="•"/>
            </a:pPr>
            <a:r>
              <a:rPr lang="en-US"/>
              <a:t>It is a one Stop Shop for any help they are looking for</a:t>
            </a:r>
          </a:p>
          <a:p>
            <a:pPr marL="342900" indent="-342900">
              <a:buFont typeface="Arial" panose="020B0604020202020204" pitchFamily="34" charset="0"/>
              <a:buChar char="•"/>
            </a:pPr>
            <a:r>
              <a:rPr lang="en-US"/>
              <a:t>Both Volunteers &amp; Refugees can find recourses here </a:t>
            </a:r>
          </a:p>
          <a:p>
            <a:pPr marL="342900" indent="-342900">
              <a:buFont typeface="Arial" panose="020B0604020202020204" pitchFamily="34" charset="0"/>
              <a:buChar char="•"/>
            </a:pPr>
            <a:r>
              <a:rPr lang="en-US"/>
              <a:t>This app does not need a human to get or update feeds integrated to the system, with the help of AI and data scraping they are updated automatically.</a:t>
            </a:r>
          </a:p>
          <a:p>
            <a:pPr marL="342900" indent="-342900">
              <a:buFont typeface="Arial" panose="020B0604020202020204" pitchFamily="34" charset="0"/>
              <a:buChar char="•"/>
            </a:pPr>
            <a:r>
              <a:rPr lang="en-US"/>
              <a:t>Data is not stale</a:t>
            </a:r>
          </a:p>
          <a:p>
            <a:pPr marL="342900" indent="-342900">
              <a:buFont typeface="Arial" panose="020B0604020202020204" pitchFamily="34" charset="0"/>
              <a:buChar char="•"/>
            </a:pPr>
            <a:r>
              <a:rPr lang="en-US"/>
              <a:t>Can view map and identify where any help / service is offered</a:t>
            </a:r>
          </a:p>
        </p:txBody>
      </p:sp>
      <p:sp>
        <p:nvSpPr>
          <p:cNvPr id="7" name="Title 6"/>
          <p:cNvSpPr>
            <a:spLocks noGrp="1"/>
          </p:cNvSpPr>
          <p:nvPr>
            <p:ph type="title"/>
          </p:nvPr>
        </p:nvSpPr>
        <p:spPr/>
        <p:txBody>
          <a:bodyPr/>
          <a:lstStyle/>
          <a:p>
            <a:r>
              <a:rPr lang="en-AU">
                <a:solidFill>
                  <a:schemeClr val="bg1">
                    <a:lumMod val="50000"/>
                  </a:schemeClr>
                </a:solidFill>
                <a:latin typeface="Abadi" panose="020B0604020104020204" pitchFamily="34" charset="0"/>
              </a:rPr>
              <a:t>Business Value</a:t>
            </a:r>
            <a:endParaRPr lang="en-AU">
              <a:latin typeface="Abadi" panose="020B0604020104020204" pitchFamily="34" charset="0"/>
            </a:endParaRPr>
          </a:p>
        </p:txBody>
      </p:sp>
    </p:spTree>
    <p:extLst>
      <p:ext uri="{BB962C8B-B14F-4D97-AF65-F5344CB8AC3E}">
        <p14:creationId xmlns:p14="http://schemas.microsoft.com/office/powerpoint/2010/main" val="214023108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577076" y="1172307"/>
            <a:ext cx="10783229" cy="4331677"/>
          </a:xfrm>
        </p:spPr>
        <p:txBody>
          <a:bodyPr/>
          <a:lstStyle/>
          <a:p>
            <a:endParaRPr lang="en-US"/>
          </a:p>
          <a:p>
            <a:r>
              <a:rPr lang="en-US"/>
              <a:t>We intend to add more features to this app in the future</a:t>
            </a:r>
          </a:p>
          <a:p>
            <a:endParaRPr lang="en-US"/>
          </a:p>
          <a:p>
            <a:pPr marL="342900" indent="-342900">
              <a:buFont typeface="Arial" panose="020B0604020202020204" pitchFamily="34" charset="0"/>
              <a:buChar char="•"/>
            </a:pPr>
            <a:r>
              <a:rPr lang="en-US"/>
              <a:t>In app video call service</a:t>
            </a:r>
          </a:p>
          <a:p>
            <a:pPr marL="342900" indent="-342900">
              <a:buFont typeface="Arial" panose="020B0604020202020204" pitchFamily="34" charset="0"/>
              <a:buChar char="•"/>
            </a:pPr>
            <a:r>
              <a:rPr lang="en-US"/>
              <a:t>Connect any refugee or Volunteer anywhere in the world using this app, refugee and volunteer who can provide a professional service are matched within the app</a:t>
            </a:r>
          </a:p>
          <a:p>
            <a:pPr marL="342900" indent="-342900">
              <a:buFont typeface="Arial" panose="020B0604020202020204" pitchFamily="34" charset="0"/>
              <a:buChar char="•"/>
            </a:pPr>
            <a:r>
              <a:rPr lang="en-US"/>
              <a:t>Live feed updated on locations by crowdsourcing, location data on the phone or by the installation of beacons</a:t>
            </a:r>
          </a:p>
          <a:p>
            <a:pPr marL="342900" indent="-342900">
              <a:buFont typeface="Arial" panose="020B0604020202020204" pitchFamily="34" charset="0"/>
              <a:buChar char="•"/>
            </a:pPr>
            <a:r>
              <a:rPr lang="en-US"/>
              <a:t>Comment / Like section for getting feedback or legitimacy of a location </a:t>
            </a:r>
          </a:p>
          <a:p>
            <a:pPr marL="342900" indent="-342900">
              <a:buFont typeface="Arial" panose="020B0604020202020204" pitchFamily="34" charset="0"/>
              <a:buChar char="•"/>
            </a:pPr>
            <a:r>
              <a:rPr lang="en-US"/>
              <a:t>Rating of service provided within in the application</a:t>
            </a:r>
          </a:p>
          <a:p>
            <a:pPr marL="342900" indent="-342900">
              <a:buFont typeface="Arial" panose="020B0604020202020204" pitchFamily="34" charset="0"/>
              <a:buChar char="•"/>
            </a:pPr>
            <a:r>
              <a:rPr lang="en-US"/>
              <a:t>Can be used for any kind of crisis or situation in the future (Earthquake, general volunteering)</a:t>
            </a:r>
          </a:p>
        </p:txBody>
      </p:sp>
      <p:sp>
        <p:nvSpPr>
          <p:cNvPr id="7" name="Title 6"/>
          <p:cNvSpPr>
            <a:spLocks noGrp="1"/>
          </p:cNvSpPr>
          <p:nvPr>
            <p:ph type="title"/>
          </p:nvPr>
        </p:nvSpPr>
        <p:spPr/>
        <p:txBody>
          <a:bodyPr/>
          <a:lstStyle/>
          <a:p>
            <a:r>
              <a:rPr lang="en-AU">
                <a:solidFill>
                  <a:schemeClr val="bg1">
                    <a:lumMod val="50000"/>
                  </a:schemeClr>
                </a:solidFill>
                <a:latin typeface="Abadi" panose="020B0604020104020204" pitchFamily="34" charset="0"/>
              </a:rPr>
              <a:t>Future of our app	</a:t>
            </a:r>
            <a:endParaRPr lang="en-AU">
              <a:latin typeface="Abadi" panose="020B0604020104020204" pitchFamily="34" charset="0"/>
            </a:endParaRPr>
          </a:p>
        </p:txBody>
      </p:sp>
    </p:spTree>
    <p:extLst>
      <p:ext uri="{BB962C8B-B14F-4D97-AF65-F5344CB8AC3E}">
        <p14:creationId xmlns:p14="http://schemas.microsoft.com/office/powerpoint/2010/main" val="19297241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691375" y="1145931"/>
            <a:ext cx="10783229" cy="4234962"/>
          </a:xfrm>
        </p:spPr>
        <p:txBody>
          <a:bodyPr/>
          <a:lstStyle/>
          <a:p>
            <a:endParaRPr lang="en-US"/>
          </a:p>
          <a:p>
            <a:pPr marL="342900" indent="-342900">
              <a:buFont typeface="Arial" panose="020B0604020202020204" pitchFamily="34" charset="0"/>
              <a:buChar char="•"/>
            </a:pPr>
            <a:r>
              <a:rPr lang="en-US"/>
              <a:t>As there is yet an app that hat connects organizations and volunteers to people in need there is a very good chance to monetize this application </a:t>
            </a:r>
          </a:p>
          <a:p>
            <a:pPr marL="342900" indent="-342900">
              <a:buFont typeface="Arial" panose="020B0604020202020204" pitchFamily="34" charset="0"/>
              <a:buChar char="•"/>
            </a:pPr>
            <a:endParaRPr lang="en-US"/>
          </a:p>
          <a:p>
            <a:r>
              <a:rPr lang="en-US"/>
              <a:t>As this is a crisis application, it will need to be sponsored or crowd funded </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This application can also have a feature to accept donations like Wikipedia </a:t>
            </a:r>
          </a:p>
          <a:p>
            <a:pPr marL="342900" indent="-342900">
              <a:buFont typeface="Arial" panose="020B0604020202020204" pitchFamily="34" charset="0"/>
              <a:buChar char="•"/>
            </a:pPr>
            <a:r>
              <a:rPr lang="en-US"/>
              <a:t>If there are services provided for a cost within the application, then there can be a % that is shared</a:t>
            </a:r>
          </a:p>
          <a:p>
            <a:pPr marL="342900" indent="-342900">
              <a:buFont typeface="Arial" panose="020B0604020202020204" pitchFamily="34" charset="0"/>
              <a:buChar char="•"/>
            </a:pPr>
            <a:r>
              <a:rPr lang="en-US"/>
              <a:t>We will need to advertise the application within the organizations that could potentially use our services (UNISEF, Red Cross, World Health Organization )</a:t>
            </a:r>
          </a:p>
          <a:p>
            <a:pPr marL="342900" indent="-342900">
              <a:buFont typeface="Arial" panose="020B0604020202020204" pitchFamily="34" charset="0"/>
              <a:buChar char="•"/>
            </a:pPr>
            <a:endParaRPr lang="en-US"/>
          </a:p>
          <a:p>
            <a:endParaRPr lang="en-US"/>
          </a:p>
        </p:txBody>
      </p:sp>
      <p:sp>
        <p:nvSpPr>
          <p:cNvPr id="7" name="Title 6"/>
          <p:cNvSpPr>
            <a:spLocks noGrp="1"/>
          </p:cNvSpPr>
          <p:nvPr>
            <p:ph type="title"/>
          </p:nvPr>
        </p:nvSpPr>
        <p:spPr/>
        <p:txBody>
          <a:bodyPr/>
          <a:lstStyle/>
          <a:p>
            <a:r>
              <a:rPr lang="en-AU">
                <a:solidFill>
                  <a:schemeClr val="bg1">
                    <a:lumMod val="50000"/>
                  </a:schemeClr>
                </a:solidFill>
                <a:latin typeface="Abadi" panose="020B0604020104020204" pitchFamily="34" charset="0"/>
              </a:rPr>
              <a:t>Monetization &amp; Sustainability</a:t>
            </a:r>
            <a:endParaRPr lang="en-AU">
              <a:latin typeface="Abadi" panose="020B0604020104020204" pitchFamily="34" charset="0"/>
            </a:endParaRPr>
          </a:p>
        </p:txBody>
      </p:sp>
    </p:spTree>
    <p:extLst>
      <p:ext uri="{BB962C8B-B14F-4D97-AF65-F5344CB8AC3E}">
        <p14:creationId xmlns:p14="http://schemas.microsoft.com/office/powerpoint/2010/main" val="12252542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70877D-C494-4852-B0EC-0D7330758BA8}"/>
              </a:ext>
            </a:extLst>
          </p:cNvPr>
          <p:cNvSpPr>
            <a:spLocks noGrp="1"/>
          </p:cNvSpPr>
          <p:nvPr>
            <p:ph idx="1"/>
          </p:nvPr>
        </p:nvSpPr>
        <p:spPr/>
        <p:txBody>
          <a:bodyPr/>
          <a:lstStyle/>
          <a:p>
            <a:r>
              <a:rPr lang="en-US" dirty="0"/>
              <a:t>Demo app: </a:t>
            </a:r>
          </a:p>
          <a:p>
            <a:r>
              <a:rPr lang="en-US" dirty="0">
                <a:hlinkClick r:id="rId2"/>
              </a:rPr>
              <a:t>https://crisisapp.queueoverflow.com/</a:t>
            </a:r>
            <a:endParaRPr lang="en-US" dirty="0"/>
          </a:p>
          <a:p>
            <a:endParaRPr lang="en-US" dirty="0"/>
          </a:p>
          <a:p>
            <a:r>
              <a:rPr lang="en-US" dirty="0"/>
              <a:t>Source code:</a:t>
            </a:r>
          </a:p>
          <a:p>
            <a:r>
              <a:rPr lang="en-US" dirty="0">
                <a:hlinkClick r:id="rId3"/>
              </a:rPr>
              <a:t>https://github.com/veenamathews/crisis-management-app</a:t>
            </a:r>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13A2BC65-0727-447D-B702-A5BAB182FCF3}"/>
              </a:ext>
            </a:extLst>
          </p:cNvPr>
          <p:cNvSpPr>
            <a:spLocks noGrp="1"/>
          </p:cNvSpPr>
          <p:nvPr>
            <p:ph type="title"/>
          </p:nvPr>
        </p:nvSpPr>
        <p:spPr/>
        <p:txBody>
          <a:bodyPr/>
          <a:lstStyle/>
          <a:p>
            <a:r>
              <a:rPr lang="en-US" dirty="0"/>
              <a:t>Links</a:t>
            </a:r>
          </a:p>
        </p:txBody>
      </p:sp>
    </p:spTree>
    <p:extLst>
      <p:ext uri="{BB962C8B-B14F-4D97-AF65-F5344CB8AC3E}">
        <p14:creationId xmlns:p14="http://schemas.microsoft.com/office/powerpoint/2010/main" val="367004064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6387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a:xfrm>
            <a:off x="638174" y="4400533"/>
            <a:ext cx="10848975" cy="1194818"/>
          </a:xfrm>
        </p:spPr>
        <p:txBody>
          <a:bodyPr/>
          <a:lstStyle/>
          <a:p>
            <a:r>
              <a:rPr lang="en-US" sz="5400">
                <a:latin typeface="Abadi" panose="020B0604020104020204" pitchFamily="34" charset="0"/>
              </a:rPr>
              <a:t>Inspiration</a:t>
            </a:r>
          </a:p>
        </p:txBody>
      </p:sp>
    </p:spTree>
    <p:extLst>
      <p:ext uri="{BB962C8B-B14F-4D97-AF65-F5344CB8AC3E}">
        <p14:creationId xmlns:p14="http://schemas.microsoft.com/office/powerpoint/2010/main" val="42370498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91376" y="390719"/>
            <a:ext cx="10783229" cy="741957"/>
          </a:xfrm>
        </p:spPr>
        <p:txBody>
          <a:bodyPr/>
          <a:lstStyle/>
          <a:p>
            <a:r>
              <a:rPr lang="en-AU">
                <a:solidFill>
                  <a:schemeClr val="bg1">
                    <a:lumMod val="50000"/>
                  </a:schemeClr>
                </a:solidFill>
                <a:latin typeface="Abadi" panose="020B0604020104020204" pitchFamily="34" charset="0"/>
              </a:rPr>
              <a:t>The war in Ukraine</a:t>
            </a:r>
          </a:p>
        </p:txBody>
      </p:sp>
      <p:pic>
        <p:nvPicPr>
          <p:cNvPr id="7170" name="Picture 2">
            <a:extLst>
              <a:ext uri="{FF2B5EF4-FFF2-40B4-BE49-F238E27FC236}">
                <a16:creationId xmlns:a16="http://schemas.microsoft.com/office/drawing/2014/main" id="{F64014E4-B570-45C5-AD7D-3492F71F6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2204" y="2072300"/>
            <a:ext cx="4332536" cy="256356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0E313F2-4546-427A-B683-71BAEDEB3CD7}"/>
              </a:ext>
            </a:extLst>
          </p:cNvPr>
          <p:cNvSpPr>
            <a:spLocks noGrp="1"/>
          </p:cNvSpPr>
          <p:nvPr>
            <p:ph idx="1"/>
          </p:nvPr>
        </p:nvSpPr>
        <p:spPr>
          <a:xfrm>
            <a:off x="631719" y="1316119"/>
            <a:ext cx="7000722" cy="4621201"/>
          </a:xfrm>
        </p:spPr>
        <p:txBody>
          <a:bodyPr/>
          <a:lstStyle/>
          <a:p>
            <a:r>
              <a:rPr lang="en-US"/>
              <a:t>Looking at the current affairs and the war in Ukraine, we wanted to help the people in crisis in someway. </a:t>
            </a:r>
          </a:p>
          <a:p>
            <a:endParaRPr lang="en-US"/>
          </a:p>
          <a:p>
            <a:r>
              <a:rPr lang="en-US"/>
              <a:t>We started by asking these questions:</a:t>
            </a:r>
          </a:p>
          <a:p>
            <a:endParaRPr lang="en-US"/>
          </a:p>
          <a:p>
            <a:pPr marL="342900" indent="-342900">
              <a:buFont typeface="Arial" panose="020B0604020202020204" pitchFamily="34" charset="0"/>
              <a:buChar char="•"/>
            </a:pPr>
            <a:r>
              <a:rPr lang="en-US"/>
              <a:t>How can we help (as developers)?</a:t>
            </a:r>
          </a:p>
          <a:p>
            <a:pPr marL="342900" indent="-342900">
              <a:buFont typeface="Arial" panose="020B0604020202020204" pitchFamily="34" charset="0"/>
              <a:buChar char="•"/>
            </a:pPr>
            <a:r>
              <a:rPr lang="en-US"/>
              <a:t>Who needs help ?</a:t>
            </a:r>
          </a:p>
          <a:p>
            <a:pPr marL="342900" indent="-342900">
              <a:buFont typeface="Arial" panose="020B0604020202020204" pitchFamily="34" charset="0"/>
              <a:buChar char="•"/>
            </a:pPr>
            <a:r>
              <a:rPr lang="en-US"/>
              <a:t>What are the most needed help for Refugees in this situation</a:t>
            </a:r>
          </a:p>
          <a:p>
            <a:pPr marL="342900" indent="-342900">
              <a:buFont typeface="Arial" panose="020B0604020202020204" pitchFamily="34" charset="0"/>
              <a:buChar char="•"/>
            </a:pPr>
            <a:r>
              <a:rPr lang="en-US"/>
              <a:t>How can someone volunteer ? (as individuals)</a:t>
            </a:r>
          </a:p>
          <a:p>
            <a:pPr marL="342900" indent="-342900">
              <a:buFont typeface="Arial" panose="020B0604020202020204" pitchFamily="34" charset="0"/>
              <a:buChar char="•"/>
            </a:pPr>
            <a:r>
              <a:rPr lang="en-US"/>
              <a:t>How can institutions look for volunteers ?</a:t>
            </a:r>
          </a:p>
          <a:p>
            <a:endParaRPr lang="en-CA">
              <a:latin typeface="Abadi" panose="020B0604020104020204" pitchFamily="34" charset="0"/>
            </a:endParaRPr>
          </a:p>
        </p:txBody>
      </p:sp>
    </p:spTree>
    <p:extLst>
      <p:ext uri="{BB962C8B-B14F-4D97-AF65-F5344CB8AC3E}">
        <p14:creationId xmlns:p14="http://schemas.microsoft.com/office/powerpoint/2010/main" val="20121154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r>
              <a:rPr lang="en-US"/>
              <a:t>We looked at what is already in the market: </a:t>
            </a:r>
          </a:p>
          <a:p>
            <a:endParaRPr lang="en-US"/>
          </a:p>
          <a:p>
            <a:pPr marL="342900" indent="-342900">
              <a:buFont typeface="Arial" panose="020B0604020202020204" pitchFamily="34" charset="0"/>
              <a:buChar char="•"/>
            </a:pPr>
            <a:r>
              <a:rPr lang="en-US"/>
              <a:t>Only provides static information</a:t>
            </a:r>
          </a:p>
          <a:p>
            <a:pPr marL="342900" indent="-342900">
              <a:buFont typeface="Arial" panose="020B0604020202020204" pitchFamily="34" charset="0"/>
              <a:buChar char="•"/>
            </a:pPr>
            <a:r>
              <a:rPr lang="en-US"/>
              <a:t>Possibly outdated</a:t>
            </a:r>
          </a:p>
          <a:p>
            <a:pPr marL="342900" indent="-342900">
              <a:buFont typeface="Arial" panose="020B0604020202020204" pitchFamily="34" charset="0"/>
              <a:buChar char="•"/>
            </a:pPr>
            <a:r>
              <a:rPr lang="en-US"/>
              <a:t>People had to go to many different resources / sites to get information on various topics</a:t>
            </a:r>
          </a:p>
          <a:p>
            <a:pPr marL="342900" indent="-342900">
              <a:buFont typeface="Arial" panose="020B0604020202020204" pitchFamily="34" charset="0"/>
              <a:buChar char="•"/>
            </a:pPr>
            <a:r>
              <a:rPr lang="en-US"/>
              <a:t>There were not many AI integrated solutions (more people were needed to update)</a:t>
            </a:r>
          </a:p>
          <a:p>
            <a:pPr marL="342900" indent="-342900">
              <a:buFont typeface="Arial" panose="020B0604020202020204" pitchFamily="34" charset="0"/>
              <a:buChar char="•"/>
            </a:pPr>
            <a:r>
              <a:rPr lang="en-US"/>
              <a:t>Could not contact people directly (video chat / phone call)</a:t>
            </a:r>
          </a:p>
          <a:p>
            <a:pPr marL="342900" indent="-342900">
              <a:buFont typeface="Arial" panose="020B0604020202020204" pitchFamily="34" charset="0"/>
              <a:buChar char="•"/>
            </a:pPr>
            <a:r>
              <a:rPr lang="en-US"/>
              <a:t>Could we use beacons / location information to feed live data (number of people in the location, wait time, if resources are available or needed currently)</a:t>
            </a:r>
          </a:p>
          <a:p>
            <a:pPr marL="342900" indent="-342900">
              <a:buFont typeface="Arial" panose="020B0604020202020204" pitchFamily="34" charset="0"/>
              <a:buChar char="•"/>
            </a:pPr>
            <a:endParaRPr lang="en-US"/>
          </a:p>
          <a:p>
            <a:endParaRPr lang="en-US"/>
          </a:p>
          <a:p>
            <a:endParaRPr lang="en-US"/>
          </a:p>
          <a:p>
            <a:endParaRPr lang="en-AU">
              <a:latin typeface="Abadi" panose="020B0604020104020204" pitchFamily="34" charset="0"/>
            </a:endParaRPr>
          </a:p>
        </p:txBody>
      </p:sp>
      <p:sp>
        <p:nvSpPr>
          <p:cNvPr id="7" name="Title 6"/>
          <p:cNvSpPr>
            <a:spLocks noGrp="1"/>
          </p:cNvSpPr>
          <p:nvPr>
            <p:ph type="title"/>
          </p:nvPr>
        </p:nvSpPr>
        <p:spPr/>
        <p:txBody>
          <a:bodyPr/>
          <a:lstStyle/>
          <a:p>
            <a:r>
              <a:rPr lang="en-AU">
                <a:solidFill>
                  <a:schemeClr val="bg1">
                    <a:lumMod val="50000"/>
                  </a:schemeClr>
                </a:solidFill>
                <a:latin typeface="Abadi" panose="020B0604020104020204" pitchFamily="34" charset="0"/>
              </a:rPr>
              <a:t>Crisis App Solution</a:t>
            </a:r>
            <a:endParaRPr lang="en-AU">
              <a:latin typeface="Abadi" panose="020B0604020104020204" pitchFamily="34" charset="0"/>
            </a:endParaRPr>
          </a:p>
        </p:txBody>
      </p:sp>
    </p:spTree>
    <p:extLst>
      <p:ext uri="{BB962C8B-B14F-4D97-AF65-F5344CB8AC3E}">
        <p14:creationId xmlns:p14="http://schemas.microsoft.com/office/powerpoint/2010/main" val="87997301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a:solidFill>
                  <a:schemeClr val="bg1">
                    <a:lumMod val="50000"/>
                  </a:schemeClr>
                </a:solidFill>
                <a:latin typeface="Abadi" panose="020B0604020104020204" pitchFamily="34" charset="0"/>
              </a:rPr>
              <a:t>Our Approach</a:t>
            </a:r>
          </a:p>
        </p:txBody>
      </p:sp>
      <p:pic>
        <p:nvPicPr>
          <p:cNvPr id="15" name="Content Placeholder 14">
            <a:extLst>
              <a:ext uri="{FF2B5EF4-FFF2-40B4-BE49-F238E27FC236}">
                <a16:creationId xmlns:a16="http://schemas.microsoft.com/office/drawing/2014/main" id="{075C5013-7A31-46C8-91F4-3AE854082CD1}"/>
              </a:ext>
            </a:extLst>
          </p:cNvPr>
          <p:cNvPicPr>
            <a:picLocks noGrp="1" noChangeAspect="1"/>
          </p:cNvPicPr>
          <p:nvPr>
            <p:ph idx="1"/>
          </p:nvPr>
        </p:nvPicPr>
        <p:blipFill>
          <a:blip r:embed="rId2"/>
          <a:stretch>
            <a:fillRect/>
          </a:stretch>
        </p:blipFill>
        <p:spPr>
          <a:xfrm>
            <a:off x="8011487" y="1414071"/>
            <a:ext cx="2845772" cy="2639468"/>
          </a:xfrm>
        </p:spPr>
      </p:pic>
      <p:pic>
        <p:nvPicPr>
          <p:cNvPr id="13" name="Picture 12">
            <a:extLst>
              <a:ext uri="{FF2B5EF4-FFF2-40B4-BE49-F238E27FC236}">
                <a16:creationId xmlns:a16="http://schemas.microsoft.com/office/drawing/2014/main" id="{5C5BBE1D-2EB6-498C-A183-D11DD376EF63}"/>
              </a:ext>
            </a:extLst>
          </p:cNvPr>
          <p:cNvPicPr>
            <a:picLocks noChangeAspect="1"/>
          </p:cNvPicPr>
          <p:nvPr/>
        </p:nvPicPr>
        <p:blipFill>
          <a:blip r:embed="rId3"/>
          <a:stretch>
            <a:fillRect/>
          </a:stretch>
        </p:blipFill>
        <p:spPr>
          <a:xfrm>
            <a:off x="773379" y="1389063"/>
            <a:ext cx="2774952" cy="2897077"/>
          </a:xfrm>
          <a:prstGeom prst="rect">
            <a:avLst/>
          </a:prstGeom>
        </p:spPr>
      </p:pic>
      <p:pic>
        <p:nvPicPr>
          <p:cNvPr id="17" name="Picture 16">
            <a:extLst>
              <a:ext uri="{FF2B5EF4-FFF2-40B4-BE49-F238E27FC236}">
                <a16:creationId xmlns:a16="http://schemas.microsoft.com/office/drawing/2014/main" id="{9680902C-10C0-40AE-9378-0109BD9D7A29}"/>
              </a:ext>
            </a:extLst>
          </p:cNvPr>
          <p:cNvPicPr>
            <a:picLocks noChangeAspect="1"/>
          </p:cNvPicPr>
          <p:nvPr/>
        </p:nvPicPr>
        <p:blipFill>
          <a:blip r:embed="rId4"/>
          <a:stretch>
            <a:fillRect/>
          </a:stretch>
        </p:blipFill>
        <p:spPr>
          <a:xfrm>
            <a:off x="4357023" y="1470055"/>
            <a:ext cx="2845772" cy="2356851"/>
          </a:xfrm>
          <a:prstGeom prst="rect">
            <a:avLst/>
          </a:prstGeom>
        </p:spPr>
      </p:pic>
    </p:spTree>
    <p:extLst>
      <p:ext uri="{BB962C8B-B14F-4D97-AF65-F5344CB8AC3E}">
        <p14:creationId xmlns:p14="http://schemas.microsoft.com/office/powerpoint/2010/main" val="30271717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a:solidFill>
                  <a:schemeClr val="tx1">
                    <a:lumMod val="60000"/>
                    <a:lumOff val="40000"/>
                  </a:schemeClr>
                </a:solidFill>
                <a:latin typeface="Abadi" panose="020B0604020104020204" pitchFamily="34" charset="0"/>
              </a:rPr>
              <a:t>Crisis Management App</a:t>
            </a:r>
          </a:p>
        </p:txBody>
      </p:sp>
      <p:pic>
        <p:nvPicPr>
          <p:cNvPr id="3" name="Picture 2" descr="Map&#10;&#10;Description automatically generated">
            <a:extLst>
              <a:ext uri="{FF2B5EF4-FFF2-40B4-BE49-F238E27FC236}">
                <a16:creationId xmlns:a16="http://schemas.microsoft.com/office/drawing/2014/main" id="{21EE3D38-91FB-47B7-8CC9-10D0B5725633}"/>
              </a:ext>
            </a:extLst>
          </p:cNvPr>
          <p:cNvPicPr>
            <a:picLocks noChangeAspect="1"/>
          </p:cNvPicPr>
          <p:nvPr/>
        </p:nvPicPr>
        <p:blipFill>
          <a:blip r:embed="rId2"/>
          <a:stretch>
            <a:fillRect/>
          </a:stretch>
        </p:blipFill>
        <p:spPr>
          <a:xfrm>
            <a:off x="691376" y="1244096"/>
            <a:ext cx="2584187" cy="3920836"/>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14C45B65-52FC-4ADD-B32E-91EB8FA6D587}"/>
              </a:ext>
            </a:extLst>
          </p:cNvPr>
          <p:cNvPicPr>
            <a:picLocks noChangeAspect="1"/>
          </p:cNvPicPr>
          <p:nvPr/>
        </p:nvPicPr>
        <p:blipFill>
          <a:blip r:embed="rId3"/>
          <a:stretch>
            <a:fillRect/>
          </a:stretch>
        </p:blipFill>
        <p:spPr>
          <a:xfrm>
            <a:off x="6877746" y="1244096"/>
            <a:ext cx="2584187" cy="3920836"/>
          </a:xfrm>
          <a:prstGeom prst="rect">
            <a:avLst/>
          </a:prstGeom>
        </p:spPr>
      </p:pic>
      <p:pic>
        <p:nvPicPr>
          <p:cNvPr id="9" name="Picture 8" descr="Map&#10;&#10;Description automatically generated">
            <a:extLst>
              <a:ext uri="{FF2B5EF4-FFF2-40B4-BE49-F238E27FC236}">
                <a16:creationId xmlns:a16="http://schemas.microsoft.com/office/drawing/2014/main" id="{ED530C25-D53A-4FBC-8467-EC8358043D27}"/>
              </a:ext>
            </a:extLst>
          </p:cNvPr>
          <p:cNvPicPr>
            <a:picLocks noChangeAspect="1"/>
          </p:cNvPicPr>
          <p:nvPr/>
        </p:nvPicPr>
        <p:blipFill>
          <a:blip r:embed="rId4"/>
          <a:stretch>
            <a:fillRect/>
          </a:stretch>
        </p:blipFill>
        <p:spPr>
          <a:xfrm>
            <a:off x="3784561" y="1244096"/>
            <a:ext cx="2584187" cy="3920836"/>
          </a:xfrm>
          <a:prstGeom prst="rect">
            <a:avLst/>
          </a:prstGeom>
        </p:spPr>
      </p:pic>
      <p:sp>
        <p:nvSpPr>
          <p:cNvPr id="10" name="TextBox 9">
            <a:extLst>
              <a:ext uri="{FF2B5EF4-FFF2-40B4-BE49-F238E27FC236}">
                <a16:creationId xmlns:a16="http://schemas.microsoft.com/office/drawing/2014/main" id="{638A1D10-56E3-4701-B83A-2A18D9D6FBED}"/>
              </a:ext>
            </a:extLst>
          </p:cNvPr>
          <p:cNvSpPr txBox="1"/>
          <p:nvPr/>
        </p:nvSpPr>
        <p:spPr>
          <a:xfrm>
            <a:off x="7182901" y="4130963"/>
            <a:ext cx="4322618" cy="1200329"/>
          </a:xfrm>
          <a:prstGeom prst="rect">
            <a:avLst/>
          </a:prstGeom>
          <a:noFill/>
        </p:spPr>
        <p:txBody>
          <a:bodyPr wrap="square" rtlCol="0">
            <a:spAutoFit/>
          </a:bodyPr>
          <a:lstStyle/>
          <a:p>
            <a:r>
              <a:rPr lang="en-CA"/>
              <a:t>Information is easier to find (vs text messages in countless groups and channels) – better insight and situational awareness.</a:t>
            </a:r>
            <a:endParaRPr lang="en-US"/>
          </a:p>
        </p:txBody>
      </p:sp>
    </p:spTree>
    <p:extLst>
      <p:ext uri="{BB962C8B-B14F-4D97-AF65-F5344CB8AC3E}">
        <p14:creationId xmlns:p14="http://schemas.microsoft.com/office/powerpoint/2010/main" val="13953796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831" y="2889000"/>
            <a:ext cx="4707038" cy="1080000"/>
          </a:xfrm>
        </p:spPr>
        <p:txBody>
          <a:bodyPr/>
          <a:lstStyle/>
          <a:p>
            <a:r>
              <a:rPr lang="en-AU" sz="5400">
                <a:latin typeface="Abadi" panose="020B0604020104020204" pitchFamily="34" charset="0"/>
              </a:rPr>
              <a:t>Technology &amp; Architecture</a:t>
            </a:r>
          </a:p>
        </p:txBody>
      </p:sp>
    </p:spTree>
    <p:extLst>
      <p:ext uri="{BB962C8B-B14F-4D97-AF65-F5344CB8AC3E}">
        <p14:creationId xmlns:p14="http://schemas.microsoft.com/office/powerpoint/2010/main" val="1695004086"/>
      </p:ext>
    </p:extLst>
  </p:cSld>
  <p:clrMapOvr>
    <a:masterClrMapping/>
  </p:clrMapOvr>
  <p:transition>
    <p:fade/>
  </p:transition>
</p:sld>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6697D76-B4EE-4E10-84E6-D10392844894}" vid="{279D2177-DBDA-41A2-BE9B-D804CE0568D4}"/>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6697D76-B4EE-4E10-84E6-D10392844894}" vid="{E42484C8-D16E-467B-98D1-173C54B62A70}"/>
    </a:ext>
  </a:extLst>
</a:theme>
</file>

<file path=ppt/theme/theme3.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6697D76-B4EE-4E10-84E6-D10392844894}" vid="{23CBFE24-1C8D-4794-9686-78164648AA47}"/>
    </a:ext>
  </a:extLst>
</a:theme>
</file>

<file path=ppt/theme/theme4.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6697D76-B4EE-4E10-84E6-D10392844894}" vid="{1C81B614-F985-4CA6-AC81-197425F46E76}"/>
    </a:ext>
  </a:extLst>
</a:theme>
</file>

<file path=ppt/theme/theme5.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6697D76-B4EE-4E10-84E6-D10392844894}" vid="{F61E77A6-0DB9-4544-A964-D62BDF55D83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14BD874090A4543B50EBEB696BB1E70" ma:contentTypeVersion="4" ma:contentTypeDescription="Create a new document." ma:contentTypeScope="" ma:versionID="25f36d18aecd839364cb9039d8d8290d">
  <xsd:schema xmlns:xsd="http://www.w3.org/2001/XMLSchema" xmlns:xs="http://www.w3.org/2001/XMLSchema" xmlns:p="http://schemas.microsoft.com/office/2006/metadata/properties" xmlns:ns2="99813c5d-2777-4308-bc7a-796bfbbfb35b" xmlns:ns3="b492d498-ca26-4a48-9077-d38364db9e65" targetNamespace="http://schemas.microsoft.com/office/2006/metadata/properties" ma:root="true" ma:fieldsID="53d7db84486e03bd9ecd2f26c1946e02" ns2:_="" ns3:_="">
    <xsd:import namespace="99813c5d-2777-4308-bc7a-796bfbbfb35b"/>
    <xsd:import namespace="b492d498-ca26-4a48-9077-d38364db9e6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813c5d-2777-4308-bc7a-796bfbbfb3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492d498-ca26-4a48-9077-d38364db9e6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5BC5BD-2F86-406E-8953-9EE1A3C80074}">
  <ds:schemaRefs>
    <ds:schemaRef ds:uri="http://schemas.microsoft.com/sharepoint/v3/contenttype/forms"/>
  </ds:schemaRefs>
</ds:datastoreItem>
</file>

<file path=customXml/itemProps2.xml><?xml version="1.0" encoding="utf-8"?>
<ds:datastoreItem xmlns:ds="http://schemas.openxmlformats.org/officeDocument/2006/customXml" ds:itemID="{FAE85C73-10F0-4A4B-9A51-0321DEA03B3A}">
  <ds:schemaRefs>
    <ds:schemaRef ds:uri="99813c5d-2777-4308-bc7a-796bfbbfb35b"/>
    <ds:schemaRef ds:uri="b492d498-ca26-4a48-9077-d38364db9e6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7A03C18-8CA8-4E85-8FD3-26F080DC8A47}">
  <ds:schemaRefs>
    <ds:schemaRef ds:uri="http://www.w3.org/XML/1998/namespace"/>
    <ds:schemaRef ds:uri="http://purl.org/dc/elements/1.1/"/>
    <ds:schemaRef ds:uri="http://schemas.microsoft.com/office/2006/documentManagement/types"/>
    <ds:schemaRef ds:uri="http://purl.org/dc/terms/"/>
    <ds:schemaRef ds:uri="http://schemas.microsoft.com/office/2006/metadata/properties"/>
    <ds:schemaRef ds:uri="b492d498-ca26-4a48-9077-d38364db9e65"/>
    <ds:schemaRef ds:uri="http://purl.org/dc/dcmitype/"/>
    <ds:schemaRef ds:uri="99813c5d-2777-4308-bc7a-796bfbbfb35b"/>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Avanade Solar PPT Template_2022</Template>
  <TotalTime>0</TotalTime>
  <Words>1260</Words>
  <Application>Microsoft Office PowerPoint</Application>
  <PresentationFormat>Widescreen</PresentationFormat>
  <Paragraphs>157</Paragraphs>
  <Slides>35</Slides>
  <Notes>13</Notes>
  <HiddenSlides>0</HiddenSlides>
  <MMClips>1</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35</vt:i4>
      </vt:variant>
    </vt:vector>
  </HeadingPairs>
  <TitlesOfParts>
    <vt:vector size="47" baseType="lpstr">
      <vt:lpstr>Abadi</vt:lpstr>
      <vt:lpstr>Arial</vt:lpstr>
      <vt:lpstr>Calibri</vt:lpstr>
      <vt:lpstr>Segoe UI</vt:lpstr>
      <vt:lpstr>Segoe UI Light</vt:lpstr>
      <vt:lpstr>Segoe UI Semibold</vt:lpstr>
      <vt:lpstr>Segoe UI Semilight</vt:lpstr>
      <vt:lpstr>Highly Confidential</vt:lpstr>
      <vt:lpstr>Confidential</vt:lpstr>
      <vt:lpstr>Restricted</vt:lpstr>
      <vt:lpstr>Unrestricted</vt:lpstr>
      <vt:lpstr>End Slides</vt:lpstr>
      <vt:lpstr>Impact Areas * where to put this slide? *</vt:lpstr>
      <vt:lpstr>PowerPoint Presentation</vt:lpstr>
      <vt:lpstr>The Team</vt:lpstr>
      <vt:lpstr>PowerPoint Presentation</vt:lpstr>
      <vt:lpstr>The war in Ukraine</vt:lpstr>
      <vt:lpstr>Crisis App Solution</vt:lpstr>
      <vt:lpstr>Our Approach</vt:lpstr>
      <vt:lpstr>Crisis Management App</vt:lpstr>
      <vt:lpstr>Technology &amp; Architecture</vt:lpstr>
      <vt:lpstr>PowerPoint Presentation</vt:lpstr>
      <vt:lpstr>How does it work?</vt:lpstr>
      <vt:lpstr>Processing messages with OpenAI</vt:lpstr>
      <vt:lpstr>OpenAI – asking questions</vt:lpstr>
      <vt:lpstr>Frameworks, libraries, APIs</vt:lpstr>
      <vt:lpstr>PowerPoint Presentation</vt:lpstr>
      <vt:lpstr>The start</vt:lpstr>
      <vt:lpstr>Iteration 0</vt:lpstr>
      <vt:lpstr>1st iteration</vt:lpstr>
      <vt:lpstr>2nd iteration</vt:lpstr>
      <vt:lpstr>3rd iteration</vt:lpstr>
      <vt:lpstr>4th iteration</vt:lpstr>
      <vt:lpstr>5th iteration</vt:lpstr>
      <vt:lpstr>A quick overview</vt:lpstr>
      <vt:lpstr>A quick overview</vt:lpstr>
      <vt:lpstr>A quick overview</vt:lpstr>
      <vt:lpstr>How design thinking helped guide us</vt:lpstr>
      <vt:lpstr>How design thinking helped guide us</vt:lpstr>
      <vt:lpstr>Future features</vt:lpstr>
      <vt:lpstr>Business</vt:lpstr>
      <vt:lpstr>What makes our app unique ?</vt:lpstr>
      <vt:lpstr>Business Value</vt:lpstr>
      <vt:lpstr>Future of our app </vt:lpstr>
      <vt:lpstr>Monetization &amp; Sustainability</vt:lpstr>
      <vt:lpstr>Links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Tomasz Michniewicz</dc:creator>
  <cp:keywords/>
  <dc:description/>
  <cp:lastModifiedBy>Tomasz Michniewicz</cp:lastModifiedBy>
  <cp:revision>1</cp:revision>
  <dcterms:created xsi:type="dcterms:W3CDTF">2022-04-05T20:39:59Z</dcterms:created>
  <dcterms:modified xsi:type="dcterms:W3CDTF">2022-04-16T17:59:43Z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0x010100414BD874090A4543B50EBEB696BB1E70</vt:lpwstr>
  </property>
  <property fmtid="{D5CDD505-2E9C-101B-9397-08002B2CF9AE}" pid="3" name="MSIP_Label_5fae8262-b78e-4366-8929-a5d6aac95320_Enabled">
    <vt:lpwstr>true</vt:lpwstr>
  </property>
  <property fmtid="{D5CDD505-2E9C-101B-9397-08002B2CF9AE}" pid="4" name="MSIP_Label_5fae8262-b78e-4366-8929-a5d6aac95320_SetDate">
    <vt:lpwstr>2022-04-05T20:41:26Z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ContentBits">
    <vt:lpwstr>0</vt:lpwstr>
  </property>
</Properties>
</file>